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260" r:id="rId3"/>
    <p:sldId id="297" r:id="rId4"/>
    <p:sldId id="298" r:id="rId5"/>
    <p:sldId id="299" r:id="rId6"/>
    <p:sldId id="300" r:id="rId7"/>
    <p:sldId id="301" r:id="rId8"/>
    <p:sldId id="302" r:id="rId9"/>
    <p:sldId id="303" r:id="rId10"/>
    <p:sldId id="304" r:id="rId11"/>
    <p:sldId id="305" r:id="rId12"/>
    <p:sldId id="306" r:id="rId13"/>
    <p:sldId id="307"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848"/>
    <a:srgbClr val="2F243C"/>
    <a:srgbClr val="83AEE1"/>
    <a:srgbClr val="152437"/>
    <a:srgbClr val="325682"/>
    <a:srgbClr val="EFDF15"/>
    <a:srgbClr val="EADA10"/>
    <a:srgbClr val="3A6496"/>
    <a:srgbClr val="406EA6"/>
    <a:srgbClr val="F7F09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8029" autoAdjust="0"/>
  </p:normalViewPr>
  <p:slideViewPr>
    <p:cSldViewPr>
      <p:cViewPr>
        <p:scale>
          <a:sx n="75" d="100"/>
          <a:sy n="75" d="100"/>
        </p:scale>
        <p:origin x="-1146" y="-342"/>
      </p:cViewPr>
      <p:guideLst>
        <p:guide orient="horz" pos="1620"/>
        <p:guide pos="2880"/>
      </p:guideLst>
    </p:cSldViewPr>
  </p:slideViewPr>
  <p:notesTextViewPr>
    <p:cViewPr>
      <p:scale>
        <a:sx n="100" d="100"/>
        <a:sy n="100" d="100"/>
      </p:scale>
      <p:origin x="0" y="0"/>
    </p:cViewPr>
  </p:notesTextViewPr>
  <p:notesViewPr>
    <p:cSldViewPr>
      <p:cViewPr varScale="1">
        <p:scale>
          <a:sx n="54" d="100"/>
          <a:sy n="54" d="100"/>
        </p:scale>
        <p:origin x="-291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1BBAC02-954C-4B92-9881-828B67096008}" type="datetimeFigureOut">
              <a:rPr lang="en-US" smtClean="0"/>
              <a:pPr/>
              <a:t>3/6/2015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D7E3B5-1ECF-4EF5-91CB-B67B4A89702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EE4488-E271-4593-A24D-D663F09C4EF5}" type="datetimeFigureOut">
              <a:rPr lang="en-US" smtClean="0"/>
              <a:pPr/>
              <a:t>3/6/2015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5C9DBE-3E36-4958-B44B-4F0D6D3B37F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D8E7E4-D90A-4152-833C-8F1194052E04}"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8E7E4-D90A-4152-833C-8F1194052E04}"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8E7E4-D90A-4152-833C-8F1194052E04}"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3" name="Picture 2" descr="C:\Grace Alliance Church\Prayer Summit\PrayerSummitFlt.jpg"/>
          <p:cNvPicPr>
            <a:picLocks noChangeAspect="1" noChangeArrowheads="1"/>
          </p:cNvPicPr>
          <p:nvPr userDrawn="1"/>
        </p:nvPicPr>
        <p:blipFill>
          <a:blip r:embed="rId2" cstate="print"/>
          <a:srcRect/>
          <a:stretch>
            <a:fillRect/>
          </a:stretch>
        </p:blipFill>
        <p:spPr bwMode="auto">
          <a:xfrm>
            <a:off x="0" y="3943350"/>
            <a:ext cx="7162800" cy="1219198"/>
          </a:xfrm>
          <a:prstGeom prst="rect">
            <a:avLst/>
          </a:prstGeom>
          <a:noFill/>
        </p:spPr>
      </p:pic>
      <p:sp>
        <p:nvSpPr>
          <p:cNvPr id="14" name="TextBox 13"/>
          <p:cNvSpPr txBox="1"/>
          <p:nvPr userDrawn="1"/>
        </p:nvSpPr>
        <p:spPr>
          <a:xfrm>
            <a:off x="0" y="4640074"/>
            <a:ext cx="2590800" cy="446276"/>
          </a:xfrm>
          <a:prstGeom prst="rect">
            <a:avLst/>
          </a:prstGeom>
          <a:noFill/>
        </p:spPr>
        <p:txBody>
          <a:bodyPr wrap="square" rtlCol="0">
            <a:spAutoFit/>
          </a:bodyPr>
          <a:lstStyle/>
          <a:p>
            <a:r>
              <a:rPr lang="en-US" sz="1300" b="0" i="0" dirty="0" smtClean="0">
                <a:solidFill>
                  <a:schemeClr val="accent4">
                    <a:lumMod val="75000"/>
                  </a:schemeClr>
                </a:solidFill>
                <a:latin typeface="Tahoma" pitchFamily="34" charset="0"/>
                <a:ea typeface="Tahoma" pitchFamily="34" charset="0"/>
                <a:cs typeface="Tahoma" pitchFamily="34" charset="0"/>
              </a:rPr>
              <a:t>Grace</a:t>
            </a:r>
            <a:r>
              <a:rPr lang="en-US" sz="1300" b="0" i="0" baseline="0" dirty="0" smtClean="0">
                <a:solidFill>
                  <a:schemeClr val="accent4">
                    <a:lumMod val="75000"/>
                  </a:schemeClr>
                </a:solidFill>
                <a:latin typeface="Tahoma" pitchFamily="34" charset="0"/>
                <a:ea typeface="Tahoma" pitchFamily="34" charset="0"/>
                <a:cs typeface="Tahoma" pitchFamily="34" charset="0"/>
              </a:rPr>
              <a:t> Alliance Church</a:t>
            </a:r>
          </a:p>
          <a:p>
            <a:r>
              <a:rPr lang="en-US" sz="1000" b="1" baseline="0" dirty="0" smtClean="0">
                <a:solidFill>
                  <a:schemeClr val="accent4">
                    <a:lumMod val="75000"/>
                  </a:schemeClr>
                </a:solidFill>
                <a:latin typeface="Tahoma" pitchFamily="34" charset="0"/>
                <a:ea typeface="Tahoma" pitchFamily="34" charset="0"/>
                <a:cs typeface="Tahoma" pitchFamily="34" charset="0"/>
              </a:rPr>
              <a:t>www.gracealliance.org</a:t>
            </a:r>
            <a:endParaRPr lang="en-US" sz="1000" b="1" baseline="0" dirty="0">
              <a:solidFill>
                <a:schemeClr val="accent4">
                  <a:lumMod val="75000"/>
                </a:schemeClr>
              </a:solidFill>
              <a:latin typeface="Tahoma" pitchFamily="34" charset="0"/>
              <a:ea typeface="Tahoma" pitchFamily="34" charset="0"/>
              <a:cs typeface="Tahoma" pitchFamily="34" charset="0"/>
            </a:endParaRPr>
          </a:p>
        </p:txBody>
      </p:sp>
      <p:pic>
        <p:nvPicPr>
          <p:cNvPr id="15" name="Picture 2" descr="C:\Grace Alliance Church\Prayer Summit\PrayerSummitFlt.jpg"/>
          <p:cNvPicPr>
            <a:picLocks noChangeAspect="1" noChangeArrowheads="1"/>
          </p:cNvPicPr>
          <p:nvPr userDrawn="1"/>
        </p:nvPicPr>
        <p:blipFill>
          <a:blip r:embed="rId3" cstate="print"/>
          <a:srcRect/>
          <a:stretch>
            <a:fillRect/>
          </a:stretch>
        </p:blipFill>
        <p:spPr bwMode="auto">
          <a:xfrm>
            <a:off x="7162801" y="3943350"/>
            <a:ext cx="1981201" cy="1219198"/>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D8E7E4-D90A-4152-833C-8F1194052E04}"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D8E7E4-D90A-4152-833C-8F1194052E04}" type="datetimeFigureOut">
              <a:rPr lang="en-US" smtClean="0"/>
              <a:pPr/>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D8E7E4-D90A-4152-833C-8F1194052E04}" type="datetimeFigureOut">
              <a:rPr lang="en-US" smtClean="0"/>
              <a:pPr/>
              <a:t>3/6/2015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D8E7E4-D90A-4152-833C-8F1194052E04}" type="datetimeFigureOut">
              <a:rPr lang="en-US" smtClean="0"/>
              <a:pPr/>
              <a:t>3/6/2015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8E7E4-D90A-4152-833C-8F1194052E04}" type="datetimeFigureOut">
              <a:rPr lang="en-US" smtClean="0"/>
              <a:pPr/>
              <a:t>3/6/2015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8E7E4-D90A-4152-833C-8F1194052E04}" type="datetimeFigureOut">
              <a:rPr lang="en-US" smtClean="0"/>
              <a:pPr/>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8E7E4-D90A-4152-833C-8F1194052E04}" type="datetimeFigureOut">
              <a:rPr lang="en-US" smtClean="0"/>
              <a:pPr/>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86B1B-2DF8-4B00-A528-2A86776F61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AD8E7E4-D90A-4152-833C-8F1194052E04}" type="datetimeFigureOut">
              <a:rPr lang="en-US" smtClean="0"/>
              <a:pPr/>
              <a:t>3/6/2015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C886B1B-2DF8-4B00-A528-2A86776F61B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89696"/>
            <a:ext cx="8458200" cy="523220"/>
          </a:xfrm>
          <a:prstGeom prst="rect">
            <a:avLst/>
          </a:prstGeom>
          <a:noFill/>
        </p:spPr>
        <p:txBody>
          <a:bodyPr wrap="square" rtlCol="0">
            <a:spAutoFit/>
          </a:bodyPr>
          <a:lstStyle/>
          <a:p>
            <a:pPr algn="ctr"/>
            <a:r>
              <a:rPr lang="en-US" sz="2800" b="1" i="1"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Overcoming Your Fatal Flaws</a:t>
            </a:r>
            <a:endParaRPr lang="en-US" sz="2800" b="1" i="1" dirty="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extBox 4"/>
          <p:cNvSpPr txBox="1"/>
          <p:nvPr/>
        </p:nvSpPr>
        <p:spPr>
          <a:xfrm>
            <a:off x="3581400" y="693063"/>
            <a:ext cx="1905000" cy="430887"/>
          </a:xfrm>
          <a:prstGeom prst="rect">
            <a:avLst/>
          </a:prstGeom>
          <a:noFill/>
        </p:spPr>
        <p:txBody>
          <a:bodyPr wrap="square" rtlCol="0">
            <a:spAutoFit/>
          </a:bodyPr>
          <a:lstStyle/>
          <a:p>
            <a:r>
              <a:rPr lang="en-US" sz="2200" b="1" dirty="0" smtClean="0">
                <a:solidFill>
                  <a:schemeClr val="accent1">
                    <a:lumMod val="50000"/>
                  </a:schemeClr>
                </a:solidFill>
                <a:effectLst>
                  <a:outerShdw blurRad="38100" dist="38100" dir="2700000" algn="tl">
                    <a:srgbClr val="000000">
                      <a:alpha val="43137"/>
                    </a:srgbClr>
                  </a:outerShdw>
                </a:effectLst>
              </a:rPr>
              <a:t>Judges 14 - 16</a:t>
            </a:r>
            <a:endParaRPr lang="en-US" sz="2200" b="1" dirty="0">
              <a:solidFill>
                <a:schemeClr val="accent1">
                  <a:lumMod val="50000"/>
                </a:schemeClr>
              </a:solidFill>
              <a:effectLst>
                <a:outerShdw blurRad="38100" dist="38100" dir="2700000" algn="tl">
                  <a:srgbClr val="000000">
                    <a:alpha val="43137"/>
                  </a:srgbClr>
                </a:outerShdw>
              </a:effectLst>
            </a:endParaRPr>
          </a:p>
        </p:txBody>
      </p:sp>
      <p:pic>
        <p:nvPicPr>
          <p:cNvPr id="1035" name="Picture 11" descr="C:\Users\Jessica\AppData\Local\Microsoft\Windows\INetCache\IE\2LWGS6RL\krpaD[1].jpg"/>
          <p:cNvPicPr>
            <a:picLocks noChangeAspect="1" noChangeArrowheads="1"/>
          </p:cNvPicPr>
          <p:nvPr/>
        </p:nvPicPr>
        <p:blipFill>
          <a:blip r:embed="rId2" cstate="print"/>
          <a:srcRect/>
          <a:stretch>
            <a:fillRect/>
          </a:stretch>
        </p:blipFill>
        <p:spPr bwMode="auto">
          <a:xfrm>
            <a:off x="2438400" y="1276350"/>
            <a:ext cx="4255710" cy="282463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943350"/>
            <a:ext cx="9144000" cy="1200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971550"/>
            <a:ext cx="7924800" cy="3466875"/>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a:buFont typeface="Arial" pitchFamily="34" charset="0"/>
              <a:buChar char="•"/>
            </a:pPr>
            <a:r>
              <a:rPr lang="en-US" sz="2100" b="1" dirty="0" smtClean="0"/>
              <a:t>  He did not realize what he had lost</a:t>
            </a:r>
          </a:p>
          <a:p>
            <a:endParaRPr lang="en-US" sz="1000" b="1" dirty="0" smtClean="0"/>
          </a:p>
          <a:p>
            <a:pPr lvl="1"/>
            <a:r>
              <a:rPr lang="en-US" sz="2100" b="1" dirty="0" smtClean="0"/>
              <a:t>Judges 16:19-20 </a:t>
            </a:r>
            <a:r>
              <a:rPr lang="en-US" sz="2000" b="1" dirty="0" smtClean="0"/>
              <a:t>- </a:t>
            </a:r>
            <a:r>
              <a:rPr lang="en-US" sz="2000" baseline="30000" dirty="0" smtClean="0"/>
              <a:t>19 </a:t>
            </a:r>
            <a:r>
              <a:rPr lang="en-US" sz="2000" dirty="0" smtClean="0"/>
              <a:t>After putting him to sleep on her lap, she called for someone to shave off the seven braids of his hair, and so began to subdue him. And his strength left him. </a:t>
            </a:r>
            <a:r>
              <a:rPr lang="en-US" sz="2000" baseline="30000" dirty="0" smtClean="0"/>
              <a:t>20 </a:t>
            </a:r>
            <a:r>
              <a:rPr lang="en-US" sz="2000" dirty="0" smtClean="0"/>
              <a:t>Then she called, “Samson, the Philistines are upon you!” He awoke from his sleep and thought, “I’ll go out as before and shake myself free.” But he did not know that the Lord had left him.</a:t>
            </a:r>
          </a:p>
          <a:p>
            <a:pPr lvl="1"/>
            <a:endParaRPr lang="en-US" sz="800" dirty="0" smtClean="0"/>
          </a:p>
          <a:p>
            <a:pPr lvl="1"/>
            <a:r>
              <a:rPr lang="en-US" sz="2100" b="1" dirty="0" smtClean="0"/>
              <a:t> </a:t>
            </a:r>
            <a:r>
              <a:rPr lang="en-US" sz="2000" b="1" dirty="0" smtClean="0"/>
              <a:t>Judges 16:21 - </a:t>
            </a:r>
            <a:r>
              <a:rPr lang="en-US" sz="2000" dirty="0" smtClean="0"/>
              <a:t>Then the Philistines seized him, gouged out his eyes and took him down to Gaza. Binding him with bronze shackles, they set him to grinding grain in the prison.</a:t>
            </a:r>
            <a:r>
              <a:rPr lang="en-US" sz="2000" b="1" dirty="0" smtClean="0"/>
              <a:t> </a:t>
            </a:r>
            <a:endParaRPr lang="en-US" sz="800" dirty="0" smtClean="0">
              <a:solidFill>
                <a:schemeClr val="accent4">
                  <a:lumMod val="50000"/>
                </a:schemeClr>
              </a:solidFill>
            </a:endParaRPr>
          </a:p>
        </p:txBody>
      </p:sp>
      <p:sp>
        <p:nvSpPr>
          <p:cNvPr id="5" name="TextBox 4"/>
          <p:cNvSpPr txBox="1"/>
          <p:nvPr/>
        </p:nvSpPr>
        <p:spPr>
          <a:xfrm>
            <a:off x="304800" y="-19050"/>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533400" y="438150"/>
            <a:ext cx="4114800" cy="446276"/>
          </a:xfrm>
          <a:prstGeom prst="rect">
            <a:avLst/>
          </a:prstGeom>
          <a:noFill/>
        </p:spPr>
        <p:txBody>
          <a:bodyPr wrap="square" rtlCol="0">
            <a:spAutoFit/>
          </a:bodyPr>
          <a:lstStyle/>
          <a:p>
            <a:r>
              <a:rPr lang="en-US" sz="2300" b="1" i="1" dirty="0" smtClean="0">
                <a:solidFill>
                  <a:srgbClr val="001848"/>
                </a:solidFill>
              </a:rPr>
              <a:t>Samson’s Deadly Faults</a:t>
            </a:r>
            <a:endParaRPr lang="en-US" sz="2300" b="1" i="1" dirty="0">
              <a:solidFill>
                <a:srgbClr val="001848"/>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p:cTn id="7" dur="500" fill="hold"/>
                                        <p:tgtEl>
                                          <p:spTgt spid="7">
                                            <p:bg/>
                                          </p:spTgt>
                                        </p:tgtEl>
                                        <p:attrNameLst>
                                          <p:attrName>ppt_w</p:attrName>
                                        </p:attrNameLst>
                                      </p:cBhvr>
                                      <p:tavLst>
                                        <p:tav tm="0">
                                          <p:val>
                                            <p:fltVal val="0"/>
                                          </p:val>
                                        </p:tav>
                                        <p:tav tm="100000">
                                          <p:val>
                                            <p:strVal val="#ppt_w"/>
                                          </p:val>
                                        </p:tav>
                                      </p:tavLst>
                                    </p:anim>
                                    <p:anim calcmode="lin" valueType="num">
                                      <p:cBhvr>
                                        <p:cTn id="8" dur="500" fill="hold"/>
                                        <p:tgtEl>
                                          <p:spTgt spid="7">
                                            <p:bg/>
                                          </p:spTgt>
                                        </p:tgtEl>
                                        <p:attrNameLst>
                                          <p:attrName>ppt_h</p:attrName>
                                        </p:attrNameLst>
                                      </p:cBhvr>
                                      <p:tavLst>
                                        <p:tav tm="0">
                                          <p:val>
                                            <p:fltVal val="0"/>
                                          </p:val>
                                        </p:tav>
                                        <p:tav tm="100000">
                                          <p:val>
                                            <p:strVal val="#ppt_h"/>
                                          </p:val>
                                        </p:tav>
                                      </p:tavLst>
                                    </p:anim>
                                    <p:animEffect transition="in" filter="fade">
                                      <p:cBhvr>
                                        <p:cTn id="9" dur="500"/>
                                        <p:tgtEl>
                                          <p:spTgt spid="7">
                                            <p:bg/>
                                          </p:spTgt>
                                        </p:tgtEl>
                                      </p:cBhvr>
                                    </p:animEffect>
                                  </p:childTnLst>
                                </p:cTn>
                              </p:par>
                            </p:childTnLst>
                          </p:cTn>
                        </p:par>
                        <p:par>
                          <p:cTn id="10" fill="hold">
                            <p:stCondLst>
                              <p:cond delay="500"/>
                            </p:stCondLst>
                            <p:childTnLst>
                              <p:par>
                                <p:cTn id="11" presetID="55" presetClass="entr" presetSubtype="0" fill="hold" grpId="0"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14" dur="5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 calcmode="lin" valueType="num">
                                      <p:cBhvr>
                                        <p:cTn id="20" dur="5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1" dur="5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p:cTn id="27" dur="5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28" dur="5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29"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943350"/>
            <a:ext cx="9144000" cy="1200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8600" y="204447"/>
            <a:ext cx="8686800" cy="4805703"/>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1900" b="1" dirty="0" smtClean="0"/>
              <a:t>How to get your life on track</a:t>
            </a:r>
          </a:p>
          <a:p>
            <a:endParaRPr lang="en-US" sz="800" b="1" dirty="0" smtClean="0"/>
          </a:p>
          <a:p>
            <a:pPr>
              <a:buFont typeface="Wingdings" pitchFamily="2" charset="2"/>
              <a:buChar char="§"/>
            </a:pPr>
            <a:r>
              <a:rPr lang="en-US" sz="1700" b="1" dirty="0" smtClean="0"/>
              <a:t>  Acknowledge your fatal flaws</a:t>
            </a:r>
          </a:p>
          <a:p>
            <a:pPr lvl="1"/>
            <a:r>
              <a:rPr lang="en-US" dirty="0" smtClean="0"/>
              <a:t>Psalm 38:18  -   I confess my iniquity; I am troubled by my sin.</a:t>
            </a:r>
            <a:br>
              <a:rPr lang="en-US" dirty="0" smtClean="0"/>
            </a:br>
            <a:endParaRPr lang="en-US" sz="800" dirty="0" smtClean="0"/>
          </a:p>
          <a:p>
            <a:pPr>
              <a:buFont typeface="Wingdings" pitchFamily="2" charset="2"/>
              <a:buChar char="§"/>
            </a:pPr>
            <a:r>
              <a:rPr lang="en-US" b="1" dirty="0" smtClean="0"/>
              <a:t>  </a:t>
            </a:r>
            <a:r>
              <a:rPr lang="en-US" sz="1700" b="1" dirty="0" smtClean="0"/>
              <a:t>Admit you need help</a:t>
            </a:r>
          </a:p>
          <a:p>
            <a:pPr lvl="1"/>
            <a:r>
              <a:rPr lang="en-US" sz="1700" dirty="0" smtClean="0"/>
              <a:t>Psalm 34:17  -  The righteous cry out, and the LORD hears them; He delivers them from all their troubles.</a:t>
            </a:r>
          </a:p>
          <a:p>
            <a:pPr lvl="1"/>
            <a:endParaRPr lang="en-US" sz="800" dirty="0" smtClean="0"/>
          </a:p>
          <a:p>
            <a:pPr>
              <a:buFont typeface="Wingdings" pitchFamily="2" charset="2"/>
              <a:buChar char="§"/>
            </a:pPr>
            <a:r>
              <a:rPr lang="en-US" sz="1700" dirty="0" smtClean="0"/>
              <a:t>  </a:t>
            </a:r>
            <a:r>
              <a:rPr lang="en-US" sz="1700" b="1" dirty="0" smtClean="0"/>
              <a:t>Avoid temptation</a:t>
            </a:r>
          </a:p>
          <a:p>
            <a:pPr lvl="1"/>
            <a:r>
              <a:rPr lang="en-US" sz="1700" dirty="0" smtClean="0"/>
              <a:t>Genesis 4:7  -   …Sin is crouching at your door; it desires to have you, but you must master it.</a:t>
            </a:r>
          </a:p>
          <a:p>
            <a:pPr lvl="1"/>
            <a:endParaRPr lang="en-US" sz="800" dirty="0" smtClean="0"/>
          </a:p>
          <a:p>
            <a:pPr>
              <a:buFont typeface="Wingdings" pitchFamily="2" charset="2"/>
              <a:buChar char="§"/>
            </a:pPr>
            <a:r>
              <a:rPr lang="en-US" dirty="0" smtClean="0"/>
              <a:t>  </a:t>
            </a:r>
            <a:r>
              <a:rPr lang="en-US" sz="1700" b="1" dirty="0" smtClean="0"/>
              <a:t>Ask for help</a:t>
            </a:r>
          </a:p>
          <a:p>
            <a:pPr lvl="1">
              <a:buFont typeface="Arial" pitchFamily="34" charset="0"/>
              <a:buChar char="•"/>
            </a:pPr>
            <a:r>
              <a:rPr lang="en-US" sz="1700" b="1" dirty="0" smtClean="0"/>
              <a:t>  Ask God</a:t>
            </a:r>
          </a:p>
          <a:p>
            <a:pPr lvl="1"/>
            <a:r>
              <a:rPr lang="en-US" sz="1700" dirty="0" smtClean="0"/>
              <a:t>Judges 16:28 “O Sovereign Lord, remember me. O God, please strengthen me once more, and let me with one blow get revenge on the Philistines for my two eyes.” </a:t>
            </a:r>
          </a:p>
          <a:p>
            <a:pPr lvl="3">
              <a:buFont typeface="Arial" pitchFamily="34" charset="0"/>
              <a:buChar char="•"/>
            </a:pPr>
            <a:endParaRPr lang="en-US" sz="800" dirty="0" smtClean="0"/>
          </a:p>
          <a:p>
            <a:pPr lvl="1">
              <a:buFont typeface="Arial" pitchFamily="34" charset="0"/>
              <a:buChar char="•"/>
            </a:pPr>
            <a:r>
              <a:rPr lang="en-US" dirty="0" smtClean="0"/>
              <a:t> </a:t>
            </a:r>
            <a:r>
              <a:rPr lang="en-US" sz="1700" b="1" dirty="0" smtClean="0"/>
              <a:t>Ask others</a:t>
            </a:r>
          </a:p>
          <a:p>
            <a:endParaRPr lang="en-US" sz="800" b="1" dirty="0" smtClean="0"/>
          </a:p>
          <a:p>
            <a:pPr>
              <a:buFont typeface="Wingdings" pitchFamily="2" charset="2"/>
              <a:buChar char="§"/>
            </a:pPr>
            <a:r>
              <a:rPr lang="en-US" sz="1700" b="1" dirty="0" smtClean="0"/>
              <a:t>  Absorb God’s truth into your life</a:t>
            </a:r>
          </a:p>
          <a:p>
            <a:pPr lvl="1"/>
            <a:r>
              <a:rPr lang="en-US" sz="1600" dirty="0" smtClean="0"/>
              <a:t>Psalm 119:11  -  I have hidden your word in my heart that I might not sin against you.</a:t>
            </a:r>
            <a:endParaRPr lang="en-US" sz="1700" b="1" dirty="0" smtClean="0"/>
          </a:p>
        </p:txBody>
      </p:sp>
      <p:pic>
        <p:nvPicPr>
          <p:cNvPr id="3077" name="Picture 5" descr="C:\Users\Jessica\AppData\Local\Microsoft\Windows\INetCache\IE\2LWGS6RL\5239256392_df76114fa3_z[1].jpg"/>
          <p:cNvPicPr>
            <a:picLocks noChangeAspect="1" noChangeArrowheads="1"/>
          </p:cNvPicPr>
          <p:nvPr/>
        </p:nvPicPr>
        <p:blipFill>
          <a:blip r:embed="rId2" cstate="print"/>
          <a:srcRect/>
          <a:stretch>
            <a:fillRect/>
          </a:stretch>
        </p:blipFill>
        <p:spPr bwMode="auto">
          <a:xfrm>
            <a:off x="6934200" y="203454"/>
            <a:ext cx="1950720" cy="12252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p:cTn id="15" dur="5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16" dur="5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17" dur="500"/>
                                        <p:tgtEl>
                                          <p:spTgt spid="7">
                                            <p:txEl>
                                              <p:pRg st="2" end="2"/>
                                            </p:txEl>
                                          </p:spTgt>
                                        </p:tgtEl>
                                      </p:cBhvr>
                                    </p:animEffect>
                                  </p:childTnLst>
                                </p:cTn>
                              </p:par>
                              <p:par>
                                <p:cTn id="18" presetID="55" presetClass="entr" presetSubtype="0" fill="hold" grpId="0" nodeType="with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 calcmode="lin" valueType="num">
                                      <p:cBhvr>
                                        <p:cTn id="20" dur="5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1" dur="5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p:cTn id="27" dur="5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28" dur="5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29" dur="500"/>
                                        <p:tgtEl>
                                          <p:spTgt spid="7">
                                            <p:txEl>
                                              <p:pRg st="4" end="4"/>
                                            </p:txEl>
                                          </p:spTgt>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 calcmode="lin" valueType="num">
                                      <p:cBhvr>
                                        <p:cTn id="32" dur="500" fill="hold"/>
                                        <p:tgtEl>
                                          <p:spTgt spid="7">
                                            <p:txEl>
                                              <p:pRg st="5" end="5"/>
                                            </p:txEl>
                                          </p:spTgt>
                                        </p:tgtEl>
                                        <p:attrNameLst>
                                          <p:attrName>ppt_w</p:attrName>
                                        </p:attrNameLst>
                                      </p:cBhvr>
                                      <p:tavLst>
                                        <p:tav tm="0">
                                          <p:val>
                                            <p:strVal val="#ppt_w*0.70"/>
                                          </p:val>
                                        </p:tav>
                                        <p:tav tm="100000">
                                          <p:val>
                                            <p:strVal val="#ppt_w"/>
                                          </p:val>
                                        </p:tav>
                                      </p:tavLst>
                                    </p:anim>
                                    <p:anim calcmode="lin" valueType="num">
                                      <p:cBhvr>
                                        <p:cTn id="33" dur="500" fill="hold"/>
                                        <p:tgtEl>
                                          <p:spTgt spid="7">
                                            <p:txEl>
                                              <p:pRg st="5" end="5"/>
                                            </p:txEl>
                                          </p:spTgt>
                                        </p:tgtEl>
                                        <p:attrNameLst>
                                          <p:attrName>ppt_h</p:attrName>
                                        </p:attrNameLst>
                                      </p:cBhvr>
                                      <p:tavLst>
                                        <p:tav tm="0">
                                          <p:val>
                                            <p:strVal val="#ppt_h"/>
                                          </p:val>
                                        </p:tav>
                                        <p:tav tm="100000">
                                          <p:val>
                                            <p:strVal val="#ppt_h"/>
                                          </p:val>
                                        </p:tav>
                                      </p:tavLst>
                                    </p:anim>
                                    <p:animEffect transition="in" filter="fade">
                                      <p:cBhvr>
                                        <p:cTn id="34" dur="500"/>
                                        <p:tgtEl>
                                          <p:spTgt spid="7">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grpId="0" nodeType="click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 calcmode="lin" valueType="num">
                                      <p:cBhvr>
                                        <p:cTn id="39" dur="500" fill="hold"/>
                                        <p:tgtEl>
                                          <p:spTgt spid="7">
                                            <p:txEl>
                                              <p:pRg st="7" end="7"/>
                                            </p:txEl>
                                          </p:spTgt>
                                        </p:tgtEl>
                                        <p:attrNameLst>
                                          <p:attrName>ppt_w</p:attrName>
                                        </p:attrNameLst>
                                      </p:cBhvr>
                                      <p:tavLst>
                                        <p:tav tm="0">
                                          <p:val>
                                            <p:strVal val="#ppt_w*0.70"/>
                                          </p:val>
                                        </p:tav>
                                        <p:tav tm="100000">
                                          <p:val>
                                            <p:strVal val="#ppt_w"/>
                                          </p:val>
                                        </p:tav>
                                      </p:tavLst>
                                    </p:anim>
                                    <p:anim calcmode="lin" valueType="num">
                                      <p:cBhvr>
                                        <p:cTn id="40" dur="500" fill="hold"/>
                                        <p:tgtEl>
                                          <p:spTgt spid="7">
                                            <p:txEl>
                                              <p:pRg st="7" end="7"/>
                                            </p:txEl>
                                          </p:spTgt>
                                        </p:tgtEl>
                                        <p:attrNameLst>
                                          <p:attrName>ppt_h</p:attrName>
                                        </p:attrNameLst>
                                      </p:cBhvr>
                                      <p:tavLst>
                                        <p:tav tm="0">
                                          <p:val>
                                            <p:strVal val="#ppt_h"/>
                                          </p:val>
                                        </p:tav>
                                        <p:tav tm="100000">
                                          <p:val>
                                            <p:strVal val="#ppt_h"/>
                                          </p:val>
                                        </p:tav>
                                      </p:tavLst>
                                    </p:anim>
                                    <p:animEffect transition="in" filter="fade">
                                      <p:cBhvr>
                                        <p:cTn id="41" dur="500"/>
                                        <p:tgtEl>
                                          <p:spTgt spid="7">
                                            <p:txEl>
                                              <p:pRg st="7" end="7"/>
                                            </p:txEl>
                                          </p:spTgt>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7">
                                            <p:txEl>
                                              <p:pRg st="8" end="8"/>
                                            </p:txEl>
                                          </p:spTgt>
                                        </p:tgtEl>
                                        <p:attrNameLst>
                                          <p:attrName>style.visibility</p:attrName>
                                        </p:attrNameLst>
                                      </p:cBhvr>
                                      <p:to>
                                        <p:strVal val="visible"/>
                                      </p:to>
                                    </p:set>
                                    <p:anim calcmode="lin" valueType="num">
                                      <p:cBhvr>
                                        <p:cTn id="44" dur="500" fill="hold"/>
                                        <p:tgtEl>
                                          <p:spTgt spid="7">
                                            <p:txEl>
                                              <p:pRg st="8" end="8"/>
                                            </p:txEl>
                                          </p:spTgt>
                                        </p:tgtEl>
                                        <p:attrNameLst>
                                          <p:attrName>ppt_w</p:attrName>
                                        </p:attrNameLst>
                                      </p:cBhvr>
                                      <p:tavLst>
                                        <p:tav tm="0">
                                          <p:val>
                                            <p:strVal val="#ppt_w*0.70"/>
                                          </p:val>
                                        </p:tav>
                                        <p:tav tm="100000">
                                          <p:val>
                                            <p:strVal val="#ppt_w"/>
                                          </p:val>
                                        </p:tav>
                                      </p:tavLst>
                                    </p:anim>
                                    <p:anim calcmode="lin" valueType="num">
                                      <p:cBhvr>
                                        <p:cTn id="45" dur="500" fill="hold"/>
                                        <p:tgtEl>
                                          <p:spTgt spid="7">
                                            <p:txEl>
                                              <p:pRg st="8" end="8"/>
                                            </p:txEl>
                                          </p:spTgt>
                                        </p:tgtEl>
                                        <p:attrNameLst>
                                          <p:attrName>ppt_h</p:attrName>
                                        </p:attrNameLst>
                                      </p:cBhvr>
                                      <p:tavLst>
                                        <p:tav tm="0">
                                          <p:val>
                                            <p:strVal val="#ppt_h"/>
                                          </p:val>
                                        </p:tav>
                                        <p:tav tm="100000">
                                          <p:val>
                                            <p:strVal val="#ppt_h"/>
                                          </p:val>
                                        </p:tav>
                                      </p:tavLst>
                                    </p:anim>
                                    <p:animEffect transition="in" filter="fade">
                                      <p:cBhvr>
                                        <p:cTn id="46" dur="500"/>
                                        <p:tgtEl>
                                          <p:spTgt spid="7">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grpId="0" nodeType="clickEffect">
                                  <p:stCondLst>
                                    <p:cond delay="0"/>
                                  </p:stCondLst>
                                  <p:childTnLst>
                                    <p:set>
                                      <p:cBhvr>
                                        <p:cTn id="50" dur="1" fill="hold">
                                          <p:stCondLst>
                                            <p:cond delay="0"/>
                                          </p:stCondLst>
                                        </p:cTn>
                                        <p:tgtEl>
                                          <p:spTgt spid="7">
                                            <p:txEl>
                                              <p:pRg st="10" end="10"/>
                                            </p:txEl>
                                          </p:spTgt>
                                        </p:tgtEl>
                                        <p:attrNameLst>
                                          <p:attrName>style.visibility</p:attrName>
                                        </p:attrNameLst>
                                      </p:cBhvr>
                                      <p:to>
                                        <p:strVal val="visible"/>
                                      </p:to>
                                    </p:set>
                                    <p:anim calcmode="lin" valueType="num">
                                      <p:cBhvr>
                                        <p:cTn id="51" dur="500" fill="hold"/>
                                        <p:tgtEl>
                                          <p:spTgt spid="7">
                                            <p:txEl>
                                              <p:pRg st="10" end="10"/>
                                            </p:txEl>
                                          </p:spTgt>
                                        </p:tgtEl>
                                        <p:attrNameLst>
                                          <p:attrName>ppt_w</p:attrName>
                                        </p:attrNameLst>
                                      </p:cBhvr>
                                      <p:tavLst>
                                        <p:tav tm="0">
                                          <p:val>
                                            <p:strVal val="#ppt_w*0.70"/>
                                          </p:val>
                                        </p:tav>
                                        <p:tav tm="100000">
                                          <p:val>
                                            <p:strVal val="#ppt_w"/>
                                          </p:val>
                                        </p:tav>
                                      </p:tavLst>
                                    </p:anim>
                                    <p:anim calcmode="lin" valueType="num">
                                      <p:cBhvr>
                                        <p:cTn id="52" dur="500" fill="hold"/>
                                        <p:tgtEl>
                                          <p:spTgt spid="7">
                                            <p:txEl>
                                              <p:pRg st="10" end="10"/>
                                            </p:txEl>
                                          </p:spTgt>
                                        </p:tgtEl>
                                        <p:attrNameLst>
                                          <p:attrName>ppt_h</p:attrName>
                                        </p:attrNameLst>
                                      </p:cBhvr>
                                      <p:tavLst>
                                        <p:tav tm="0">
                                          <p:val>
                                            <p:strVal val="#ppt_h"/>
                                          </p:val>
                                        </p:tav>
                                        <p:tav tm="100000">
                                          <p:val>
                                            <p:strVal val="#ppt_h"/>
                                          </p:val>
                                        </p:tav>
                                      </p:tavLst>
                                    </p:anim>
                                    <p:animEffect transition="in" filter="fade">
                                      <p:cBhvr>
                                        <p:cTn id="53" dur="500"/>
                                        <p:tgtEl>
                                          <p:spTgt spid="7">
                                            <p:txEl>
                                              <p:pRg st="10" end="1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5" presetClass="entr" presetSubtype="0" fill="hold" grpId="0" nodeType="clickEffect">
                                  <p:stCondLst>
                                    <p:cond delay="0"/>
                                  </p:stCondLst>
                                  <p:childTnLst>
                                    <p:set>
                                      <p:cBhvr>
                                        <p:cTn id="57" dur="1" fill="hold">
                                          <p:stCondLst>
                                            <p:cond delay="0"/>
                                          </p:stCondLst>
                                        </p:cTn>
                                        <p:tgtEl>
                                          <p:spTgt spid="7">
                                            <p:txEl>
                                              <p:pRg st="11" end="11"/>
                                            </p:txEl>
                                          </p:spTgt>
                                        </p:tgtEl>
                                        <p:attrNameLst>
                                          <p:attrName>style.visibility</p:attrName>
                                        </p:attrNameLst>
                                      </p:cBhvr>
                                      <p:to>
                                        <p:strVal val="visible"/>
                                      </p:to>
                                    </p:set>
                                    <p:anim calcmode="lin" valueType="num">
                                      <p:cBhvr>
                                        <p:cTn id="58" dur="500" fill="hold"/>
                                        <p:tgtEl>
                                          <p:spTgt spid="7">
                                            <p:txEl>
                                              <p:pRg st="11" end="11"/>
                                            </p:txEl>
                                          </p:spTgt>
                                        </p:tgtEl>
                                        <p:attrNameLst>
                                          <p:attrName>ppt_w</p:attrName>
                                        </p:attrNameLst>
                                      </p:cBhvr>
                                      <p:tavLst>
                                        <p:tav tm="0">
                                          <p:val>
                                            <p:strVal val="#ppt_w*0.70"/>
                                          </p:val>
                                        </p:tav>
                                        <p:tav tm="100000">
                                          <p:val>
                                            <p:strVal val="#ppt_w"/>
                                          </p:val>
                                        </p:tav>
                                      </p:tavLst>
                                    </p:anim>
                                    <p:anim calcmode="lin" valueType="num">
                                      <p:cBhvr>
                                        <p:cTn id="59" dur="500" fill="hold"/>
                                        <p:tgtEl>
                                          <p:spTgt spid="7">
                                            <p:txEl>
                                              <p:pRg st="11" end="11"/>
                                            </p:txEl>
                                          </p:spTgt>
                                        </p:tgtEl>
                                        <p:attrNameLst>
                                          <p:attrName>ppt_h</p:attrName>
                                        </p:attrNameLst>
                                      </p:cBhvr>
                                      <p:tavLst>
                                        <p:tav tm="0">
                                          <p:val>
                                            <p:strVal val="#ppt_h"/>
                                          </p:val>
                                        </p:tav>
                                        <p:tav tm="100000">
                                          <p:val>
                                            <p:strVal val="#ppt_h"/>
                                          </p:val>
                                        </p:tav>
                                      </p:tavLst>
                                    </p:anim>
                                    <p:animEffect transition="in" filter="fade">
                                      <p:cBhvr>
                                        <p:cTn id="60" dur="500"/>
                                        <p:tgtEl>
                                          <p:spTgt spid="7">
                                            <p:txEl>
                                              <p:pRg st="11" end="11"/>
                                            </p:txEl>
                                          </p:spTgt>
                                        </p:tgtEl>
                                      </p:cBhvr>
                                    </p:animEffect>
                                  </p:childTnLst>
                                </p:cTn>
                              </p:par>
                              <p:par>
                                <p:cTn id="61" presetID="55" presetClass="entr" presetSubtype="0" fill="hold" grpId="0" nodeType="withEffect">
                                  <p:stCondLst>
                                    <p:cond delay="0"/>
                                  </p:stCondLst>
                                  <p:childTnLst>
                                    <p:set>
                                      <p:cBhvr>
                                        <p:cTn id="62" dur="1" fill="hold">
                                          <p:stCondLst>
                                            <p:cond delay="0"/>
                                          </p:stCondLst>
                                        </p:cTn>
                                        <p:tgtEl>
                                          <p:spTgt spid="7">
                                            <p:txEl>
                                              <p:pRg st="12" end="12"/>
                                            </p:txEl>
                                          </p:spTgt>
                                        </p:tgtEl>
                                        <p:attrNameLst>
                                          <p:attrName>style.visibility</p:attrName>
                                        </p:attrNameLst>
                                      </p:cBhvr>
                                      <p:to>
                                        <p:strVal val="visible"/>
                                      </p:to>
                                    </p:set>
                                    <p:anim calcmode="lin" valueType="num">
                                      <p:cBhvr>
                                        <p:cTn id="63" dur="500" fill="hold"/>
                                        <p:tgtEl>
                                          <p:spTgt spid="7">
                                            <p:txEl>
                                              <p:pRg st="12" end="12"/>
                                            </p:txEl>
                                          </p:spTgt>
                                        </p:tgtEl>
                                        <p:attrNameLst>
                                          <p:attrName>ppt_w</p:attrName>
                                        </p:attrNameLst>
                                      </p:cBhvr>
                                      <p:tavLst>
                                        <p:tav tm="0">
                                          <p:val>
                                            <p:strVal val="#ppt_w*0.70"/>
                                          </p:val>
                                        </p:tav>
                                        <p:tav tm="100000">
                                          <p:val>
                                            <p:strVal val="#ppt_w"/>
                                          </p:val>
                                        </p:tav>
                                      </p:tavLst>
                                    </p:anim>
                                    <p:anim calcmode="lin" valueType="num">
                                      <p:cBhvr>
                                        <p:cTn id="64" dur="500" fill="hold"/>
                                        <p:tgtEl>
                                          <p:spTgt spid="7">
                                            <p:txEl>
                                              <p:pRg st="12" end="12"/>
                                            </p:txEl>
                                          </p:spTgt>
                                        </p:tgtEl>
                                        <p:attrNameLst>
                                          <p:attrName>ppt_h</p:attrName>
                                        </p:attrNameLst>
                                      </p:cBhvr>
                                      <p:tavLst>
                                        <p:tav tm="0">
                                          <p:val>
                                            <p:strVal val="#ppt_h"/>
                                          </p:val>
                                        </p:tav>
                                        <p:tav tm="100000">
                                          <p:val>
                                            <p:strVal val="#ppt_h"/>
                                          </p:val>
                                        </p:tav>
                                      </p:tavLst>
                                    </p:anim>
                                    <p:animEffect transition="in" filter="fade">
                                      <p:cBhvr>
                                        <p:cTn id="65" dur="500"/>
                                        <p:tgtEl>
                                          <p:spTgt spid="7">
                                            <p:txEl>
                                              <p:pRg st="12" end="12"/>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
                                            <p:txEl>
                                              <p:pRg st="14" end="14"/>
                                            </p:txEl>
                                          </p:spTgt>
                                        </p:tgtEl>
                                        <p:attrNameLst>
                                          <p:attrName>style.visibility</p:attrName>
                                        </p:attrNameLst>
                                      </p:cBhvr>
                                      <p:to>
                                        <p:strVal val="visible"/>
                                      </p:to>
                                    </p:set>
                                    <p:anim calcmode="lin" valueType="num">
                                      <p:cBhvr>
                                        <p:cTn id="70" dur="500" fill="hold"/>
                                        <p:tgtEl>
                                          <p:spTgt spid="7">
                                            <p:txEl>
                                              <p:pRg st="14" end="14"/>
                                            </p:txEl>
                                          </p:spTgt>
                                        </p:tgtEl>
                                        <p:attrNameLst>
                                          <p:attrName>ppt_w</p:attrName>
                                        </p:attrNameLst>
                                      </p:cBhvr>
                                      <p:tavLst>
                                        <p:tav tm="0">
                                          <p:val>
                                            <p:strVal val="#ppt_w*0.70"/>
                                          </p:val>
                                        </p:tav>
                                        <p:tav tm="100000">
                                          <p:val>
                                            <p:strVal val="#ppt_w"/>
                                          </p:val>
                                        </p:tav>
                                      </p:tavLst>
                                    </p:anim>
                                    <p:anim calcmode="lin" valueType="num">
                                      <p:cBhvr>
                                        <p:cTn id="71" dur="500" fill="hold"/>
                                        <p:tgtEl>
                                          <p:spTgt spid="7">
                                            <p:txEl>
                                              <p:pRg st="14" end="14"/>
                                            </p:txEl>
                                          </p:spTgt>
                                        </p:tgtEl>
                                        <p:attrNameLst>
                                          <p:attrName>ppt_h</p:attrName>
                                        </p:attrNameLst>
                                      </p:cBhvr>
                                      <p:tavLst>
                                        <p:tav tm="0">
                                          <p:val>
                                            <p:strVal val="#ppt_h"/>
                                          </p:val>
                                        </p:tav>
                                        <p:tav tm="100000">
                                          <p:val>
                                            <p:strVal val="#ppt_h"/>
                                          </p:val>
                                        </p:tav>
                                      </p:tavLst>
                                    </p:anim>
                                    <p:animEffect transition="in" filter="fade">
                                      <p:cBhvr>
                                        <p:cTn id="72" dur="500"/>
                                        <p:tgtEl>
                                          <p:spTgt spid="7">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
                                            <p:txEl>
                                              <p:pRg st="16" end="16"/>
                                            </p:txEl>
                                          </p:spTgt>
                                        </p:tgtEl>
                                        <p:attrNameLst>
                                          <p:attrName>style.visibility</p:attrName>
                                        </p:attrNameLst>
                                      </p:cBhvr>
                                      <p:to>
                                        <p:strVal val="visible"/>
                                      </p:to>
                                    </p:set>
                                    <p:anim calcmode="lin" valueType="num">
                                      <p:cBhvr>
                                        <p:cTn id="77" dur="500" fill="hold"/>
                                        <p:tgtEl>
                                          <p:spTgt spid="7">
                                            <p:txEl>
                                              <p:pRg st="16" end="16"/>
                                            </p:txEl>
                                          </p:spTgt>
                                        </p:tgtEl>
                                        <p:attrNameLst>
                                          <p:attrName>ppt_w</p:attrName>
                                        </p:attrNameLst>
                                      </p:cBhvr>
                                      <p:tavLst>
                                        <p:tav tm="0">
                                          <p:val>
                                            <p:strVal val="#ppt_w*0.70"/>
                                          </p:val>
                                        </p:tav>
                                        <p:tav tm="100000">
                                          <p:val>
                                            <p:strVal val="#ppt_w"/>
                                          </p:val>
                                        </p:tav>
                                      </p:tavLst>
                                    </p:anim>
                                    <p:anim calcmode="lin" valueType="num">
                                      <p:cBhvr>
                                        <p:cTn id="78" dur="500" fill="hold"/>
                                        <p:tgtEl>
                                          <p:spTgt spid="7">
                                            <p:txEl>
                                              <p:pRg st="16" end="16"/>
                                            </p:txEl>
                                          </p:spTgt>
                                        </p:tgtEl>
                                        <p:attrNameLst>
                                          <p:attrName>ppt_h</p:attrName>
                                        </p:attrNameLst>
                                      </p:cBhvr>
                                      <p:tavLst>
                                        <p:tav tm="0">
                                          <p:val>
                                            <p:strVal val="#ppt_h"/>
                                          </p:val>
                                        </p:tav>
                                        <p:tav tm="100000">
                                          <p:val>
                                            <p:strVal val="#ppt_h"/>
                                          </p:val>
                                        </p:tav>
                                      </p:tavLst>
                                    </p:anim>
                                    <p:animEffect transition="in" filter="fade">
                                      <p:cBhvr>
                                        <p:cTn id="79" dur="500"/>
                                        <p:tgtEl>
                                          <p:spTgt spid="7">
                                            <p:txEl>
                                              <p:pRg st="16" end="16"/>
                                            </p:txEl>
                                          </p:spTgt>
                                        </p:tgtEl>
                                      </p:cBhvr>
                                    </p:animEffect>
                                  </p:childTnLst>
                                </p:cTn>
                              </p:par>
                              <p:par>
                                <p:cTn id="80" presetID="55" presetClass="entr" presetSubtype="0" fill="hold" grpId="0" nodeType="withEffect">
                                  <p:stCondLst>
                                    <p:cond delay="0"/>
                                  </p:stCondLst>
                                  <p:childTnLst>
                                    <p:set>
                                      <p:cBhvr>
                                        <p:cTn id="81" dur="1" fill="hold">
                                          <p:stCondLst>
                                            <p:cond delay="0"/>
                                          </p:stCondLst>
                                        </p:cTn>
                                        <p:tgtEl>
                                          <p:spTgt spid="7">
                                            <p:txEl>
                                              <p:pRg st="17" end="17"/>
                                            </p:txEl>
                                          </p:spTgt>
                                        </p:tgtEl>
                                        <p:attrNameLst>
                                          <p:attrName>style.visibility</p:attrName>
                                        </p:attrNameLst>
                                      </p:cBhvr>
                                      <p:to>
                                        <p:strVal val="visible"/>
                                      </p:to>
                                    </p:set>
                                    <p:anim calcmode="lin" valueType="num">
                                      <p:cBhvr>
                                        <p:cTn id="82" dur="500" fill="hold"/>
                                        <p:tgtEl>
                                          <p:spTgt spid="7">
                                            <p:txEl>
                                              <p:pRg st="17" end="17"/>
                                            </p:txEl>
                                          </p:spTgt>
                                        </p:tgtEl>
                                        <p:attrNameLst>
                                          <p:attrName>ppt_w</p:attrName>
                                        </p:attrNameLst>
                                      </p:cBhvr>
                                      <p:tavLst>
                                        <p:tav tm="0">
                                          <p:val>
                                            <p:strVal val="#ppt_w*0.70"/>
                                          </p:val>
                                        </p:tav>
                                        <p:tav tm="100000">
                                          <p:val>
                                            <p:strVal val="#ppt_w"/>
                                          </p:val>
                                        </p:tav>
                                      </p:tavLst>
                                    </p:anim>
                                    <p:anim calcmode="lin" valueType="num">
                                      <p:cBhvr>
                                        <p:cTn id="83" dur="500" fill="hold"/>
                                        <p:tgtEl>
                                          <p:spTgt spid="7">
                                            <p:txEl>
                                              <p:pRg st="17" end="17"/>
                                            </p:txEl>
                                          </p:spTgt>
                                        </p:tgtEl>
                                        <p:attrNameLst>
                                          <p:attrName>ppt_h</p:attrName>
                                        </p:attrNameLst>
                                      </p:cBhvr>
                                      <p:tavLst>
                                        <p:tav tm="0">
                                          <p:val>
                                            <p:strVal val="#ppt_h"/>
                                          </p:val>
                                        </p:tav>
                                        <p:tav tm="100000">
                                          <p:val>
                                            <p:strVal val="#ppt_h"/>
                                          </p:val>
                                        </p:tav>
                                      </p:tavLst>
                                    </p:anim>
                                    <p:animEffect transition="in" filter="fade">
                                      <p:cBhvr>
                                        <p:cTn id="84" dur="500"/>
                                        <p:tgtEl>
                                          <p:spTgt spid="7">
                                            <p:txEl>
                                              <p:pRg st="17" end="17"/>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0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3943350"/>
            <a:ext cx="9144000" cy="1200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4800" y="-19050"/>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2050" name="AutoShape 2" descr="Click for Options"/>
          <p:cNvSpPr>
            <a:spLocks noChangeAspect="1" noChangeArrowheads="1"/>
          </p:cNvSpPr>
          <p:nvPr/>
        </p:nvSpPr>
        <p:spPr bwMode="auto">
          <a:xfrm>
            <a:off x="63500" y="-136525"/>
            <a:ext cx="2085975" cy="11620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04800" y="590550"/>
            <a:ext cx="5715000" cy="4190150"/>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000" b="1" dirty="0" smtClean="0"/>
              <a:t>Judges 16:22-25</a:t>
            </a:r>
          </a:p>
          <a:p>
            <a:endParaRPr lang="en-US" sz="800" b="1" dirty="0" smtClean="0"/>
          </a:p>
          <a:p>
            <a:r>
              <a:rPr lang="en-US" sz="2000" baseline="30000" dirty="0" smtClean="0"/>
              <a:t>22 </a:t>
            </a:r>
            <a:r>
              <a:rPr lang="en-US" sz="2000" dirty="0" smtClean="0"/>
              <a:t>But the hair on his head began to grow again after it had been shaved. </a:t>
            </a:r>
            <a:r>
              <a:rPr lang="en-US" sz="2000" baseline="30000" dirty="0" smtClean="0"/>
              <a:t>23 </a:t>
            </a:r>
            <a:r>
              <a:rPr lang="en-US" sz="2000" dirty="0" smtClean="0"/>
              <a:t>Now the rulers of the Philistines assembled to offer a great sacrifice to Dagon their god and to celebrate, saying, “Our god has delivered Samson, our enemy, into our hands.” </a:t>
            </a:r>
            <a:r>
              <a:rPr lang="en-US" sz="2000" baseline="30000" dirty="0" smtClean="0"/>
              <a:t>24 </a:t>
            </a:r>
            <a:r>
              <a:rPr lang="en-US" sz="2000" dirty="0" smtClean="0"/>
              <a:t>When the people saw him, they praised their god, saying, “Our god has delivered our enemy into our hands, the one who laid waste our land and multiplied our slain.” </a:t>
            </a:r>
            <a:r>
              <a:rPr lang="en-US" sz="2000" baseline="30000" dirty="0" smtClean="0"/>
              <a:t>25 </a:t>
            </a:r>
            <a:r>
              <a:rPr lang="en-US" sz="2000" dirty="0" smtClean="0"/>
              <a:t>While they were in high spirits, they shouted, “Bring out Samson to entertain us.” So they called Samson out of the prison, and he performed for them. When they stood him among the pillars,</a:t>
            </a:r>
          </a:p>
        </p:txBody>
      </p:sp>
      <p:pic>
        <p:nvPicPr>
          <p:cNvPr id="2" name="Picture 2" descr="C:\Users\Jessica\AppData\Local\Microsoft\Windows\INetCache\IE\EJPPTWIK\samson2.jpg"/>
          <p:cNvPicPr>
            <a:picLocks noChangeAspect="1" noChangeArrowheads="1"/>
          </p:cNvPicPr>
          <p:nvPr/>
        </p:nvPicPr>
        <p:blipFill>
          <a:blip r:embed="rId2" cstate="print"/>
          <a:srcRect/>
          <a:stretch>
            <a:fillRect/>
          </a:stretch>
        </p:blipFill>
        <p:spPr bwMode="auto">
          <a:xfrm>
            <a:off x="6248400" y="590550"/>
            <a:ext cx="2628900" cy="21336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3943350"/>
            <a:ext cx="9144000" cy="1200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4800" y="-19050"/>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2050" name="AutoShape 2" descr="Click for Options"/>
          <p:cNvSpPr>
            <a:spLocks noChangeAspect="1" noChangeArrowheads="1"/>
          </p:cNvSpPr>
          <p:nvPr/>
        </p:nvSpPr>
        <p:spPr bwMode="auto">
          <a:xfrm>
            <a:off x="63500" y="-136525"/>
            <a:ext cx="2085975" cy="11620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04800" y="514350"/>
            <a:ext cx="5638800" cy="2528156"/>
          </a:xfrm>
          <a:prstGeom prst="rect">
            <a:avLst/>
          </a:prstGeom>
          <a:noFill/>
          <a:ln w="12700">
            <a:no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1900" b="1" dirty="0" smtClean="0"/>
              <a:t>Judges 16:26-30</a:t>
            </a:r>
          </a:p>
          <a:p>
            <a:endParaRPr lang="en-US" sz="800" b="1" dirty="0" smtClean="0"/>
          </a:p>
          <a:p>
            <a:r>
              <a:rPr lang="en-US" sz="1900" baseline="30000" dirty="0" smtClean="0"/>
              <a:t>26 </a:t>
            </a:r>
            <a:r>
              <a:rPr lang="en-US" sz="1900" dirty="0" smtClean="0"/>
              <a:t>Samson said to the servant who held his hand, “Put me where I can feel the pillars that support the temple, so that I may lean against them.” </a:t>
            </a:r>
            <a:r>
              <a:rPr lang="en-US" sz="1900" baseline="30000" dirty="0" smtClean="0"/>
              <a:t>27 </a:t>
            </a:r>
            <a:r>
              <a:rPr lang="en-US" sz="1900" dirty="0" smtClean="0"/>
              <a:t>Now the temple was crowded with men and women; all the rulers of the Philistines were there, and on the roof were about three thousand men and women watching Samson perform. </a:t>
            </a:r>
            <a:r>
              <a:rPr lang="en-US" sz="1900" baseline="30000" dirty="0" smtClean="0"/>
              <a:t>28 </a:t>
            </a:r>
            <a:r>
              <a:rPr lang="en-US" sz="1900" dirty="0" smtClean="0"/>
              <a:t>Then Samson prayed to the Lord, </a:t>
            </a:r>
            <a:endParaRPr lang="en-US" sz="1900" b="1" dirty="0" smtClean="0"/>
          </a:p>
        </p:txBody>
      </p:sp>
      <p:pic>
        <p:nvPicPr>
          <p:cNvPr id="2" name="Picture 2" descr="C:\Users\Jessica\AppData\Local\Microsoft\Windows\INetCache\IE\EJPPTWIK\samson2.jpg"/>
          <p:cNvPicPr>
            <a:picLocks noChangeAspect="1" noChangeArrowheads="1"/>
          </p:cNvPicPr>
          <p:nvPr/>
        </p:nvPicPr>
        <p:blipFill>
          <a:blip r:embed="rId2" cstate="print"/>
          <a:srcRect/>
          <a:stretch>
            <a:fillRect/>
          </a:stretch>
        </p:blipFill>
        <p:spPr bwMode="auto">
          <a:xfrm>
            <a:off x="6172200" y="590550"/>
            <a:ext cx="2705100" cy="2133600"/>
          </a:xfrm>
          <a:prstGeom prst="rect">
            <a:avLst/>
          </a:prstGeom>
          <a:noFill/>
        </p:spPr>
      </p:pic>
      <p:sp>
        <p:nvSpPr>
          <p:cNvPr id="7" name="TextBox 6"/>
          <p:cNvSpPr txBox="1"/>
          <p:nvPr/>
        </p:nvSpPr>
        <p:spPr>
          <a:xfrm>
            <a:off x="228600" y="2952750"/>
            <a:ext cx="8534400" cy="2139047"/>
          </a:xfrm>
          <a:prstGeom prst="rect">
            <a:avLst/>
          </a:prstGeom>
          <a:noFill/>
        </p:spPr>
        <p:txBody>
          <a:bodyPr wrap="square" rtlCol="0">
            <a:spAutoFit/>
          </a:bodyPr>
          <a:lstStyle/>
          <a:p>
            <a:r>
              <a:rPr lang="en-US" sz="1900" dirty="0" smtClean="0"/>
              <a:t>“Sovereign Lord, remember me. Please, God, strengthen me just once more, and let me with one blow get revenge on the Philistines for my two eyes.” </a:t>
            </a:r>
            <a:r>
              <a:rPr lang="en-US" sz="1900" baseline="30000" dirty="0" smtClean="0"/>
              <a:t>29 </a:t>
            </a:r>
            <a:r>
              <a:rPr lang="en-US" sz="1900" dirty="0" smtClean="0"/>
              <a:t>Then Samson reached toward the two central pillars on which the temple stood. Bracing himself against them, his right hand on the one and his left hand on the other, </a:t>
            </a:r>
            <a:r>
              <a:rPr lang="en-US" sz="1900" baseline="30000" dirty="0" smtClean="0"/>
              <a:t>30 </a:t>
            </a:r>
            <a:r>
              <a:rPr lang="en-US" sz="1900" dirty="0" smtClean="0"/>
              <a:t>Samson said, “Let me die with the Philistines!” Then he pushed with all his might, and down came the temple on the rulers and all the people in it. Thus he killed many more when he died than while he lived.</a:t>
            </a:r>
            <a:endParaRPr lang="en-US" sz="19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758177"/>
            <a:ext cx="4419600" cy="2204991"/>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100" b="1" dirty="0" smtClean="0"/>
              <a:t>J</a:t>
            </a:r>
            <a:r>
              <a:rPr lang="en-US" sz="2200" b="1" dirty="0" smtClean="0"/>
              <a:t>udges 13:1 </a:t>
            </a:r>
          </a:p>
          <a:p>
            <a:endParaRPr lang="en-US" sz="800" dirty="0" smtClean="0"/>
          </a:p>
          <a:p>
            <a:r>
              <a:rPr lang="en-US" sz="2200" dirty="0" smtClean="0"/>
              <a:t>Again the Israelites did evil in the eyes of the Lord, so the Lord delivered them into the hands of the Philistines for forty years.</a:t>
            </a:r>
          </a:p>
          <a:p>
            <a:r>
              <a:rPr lang="en-US" sz="2200" dirty="0" smtClean="0"/>
              <a:t> </a:t>
            </a:r>
            <a:endParaRPr lang="en-US" sz="2200" dirty="0" smtClean="0">
              <a:solidFill>
                <a:schemeClr val="accent4">
                  <a:lumMod val="50000"/>
                </a:schemeClr>
              </a:solidFill>
            </a:endParaRPr>
          </a:p>
        </p:txBody>
      </p:sp>
      <p:sp>
        <p:nvSpPr>
          <p:cNvPr id="5" name="TextBox 4"/>
          <p:cNvSpPr txBox="1"/>
          <p:nvPr/>
        </p:nvSpPr>
        <p:spPr>
          <a:xfrm>
            <a:off x="304800" y="37296"/>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pic>
        <p:nvPicPr>
          <p:cNvPr id="2063" name="Picture 15" descr="C:\Users\Jessica\Downloads\25077_Bound_Hand.jpg"/>
          <p:cNvPicPr>
            <a:picLocks noChangeAspect="1" noChangeArrowheads="1"/>
          </p:cNvPicPr>
          <p:nvPr/>
        </p:nvPicPr>
        <p:blipFill>
          <a:blip r:embed="rId2" cstate="print"/>
          <a:srcRect/>
          <a:stretch>
            <a:fillRect/>
          </a:stretch>
        </p:blipFill>
        <p:spPr bwMode="auto">
          <a:xfrm>
            <a:off x="5410200" y="742950"/>
            <a:ext cx="3200400" cy="213375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9600" y="1164746"/>
            <a:ext cx="5105400" cy="1758715"/>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a:buFont typeface="Arial" pitchFamily="34" charset="0"/>
              <a:buChar char="•"/>
            </a:pPr>
            <a:r>
              <a:rPr lang="en-US" sz="2100" b="1" dirty="0" smtClean="0"/>
              <a:t>  He went to the wrong place</a:t>
            </a:r>
          </a:p>
          <a:p>
            <a:endParaRPr lang="en-US" sz="1000" b="1" dirty="0" smtClean="0"/>
          </a:p>
          <a:p>
            <a:pPr lvl="1"/>
            <a:r>
              <a:rPr lang="en-US" sz="2100" b="1" dirty="0" smtClean="0"/>
              <a:t>Judges 14:1 </a:t>
            </a:r>
          </a:p>
          <a:p>
            <a:endParaRPr lang="en-US" sz="800" dirty="0" smtClean="0"/>
          </a:p>
          <a:p>
            <a:pPr lvl="1"/>
            <a:r>
              <a:rPr lang="en-US" sz="2100" dirty="0" smtClean="0"/>
              <a:t>Samson went down to </a:t>
            </a:r>
            <a:r>
              <a:rPr lang="en-US" sz="2100" dirty="0" err="1" smtClean="0"/>
              <a:t>Timnah</a:t>
            </a:r>
            <a:r>
              <a:rPr lang="en-US" sz="2100" dirty="0" smtClean="0"/>
              <a:t> and saw there a young Philistine woman.</a:t>
            </a:r>
          </a:p>
          <a:p>
            <a:pPr lvl="1"/>
            <a:r>
              <a:rPr lang="en-US" sz="800" dirty="0" smtClean="0"/>
              <a:t>  </a:t>
            </a:r>
            <a:endParaRPr lang="en-US" sz="800" dirty="0" smtClean="0">
              <a:solidFill>
                <a:schemeClr val="accent4">
                  <a:lumMod val="50000"/>
                </a:schemeClr>
              </a:solidFill>
            </a:endParaRPr>
          </a:p>
        </p:txBody>
      </p:sp>
      <p:sp>
        <p:nvSpPr>
          <p:cNvPr id="5" name="TextBox 4"/>
          <p:cNvSpPr txBox="1"/>
          <p:nvPr/>
        </p:nvSpPr>
        <p:spPr>
          <a:xfrm>
            <a:off x="304800" y="37296"/>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457200" y="616863"/>
            <a:ext cx="4114800" cy="446276"/>
          </a:xfrm>
          <a:prstGeom prst="rect">
            <a:avLst/>
          </a:prstGeom>
          <a:noFill/>
        </p:spPr>
        <p:txBody>
          <a:bodyPr wrap="square" rtlCol="0">
            <a:spAutoFit/>
          </a:bodyPr>
          <a:lstStyle/>
          <a:p>
            <a:r>
              <a:rPr lang="en-US" sz="2300" b="1" i="1" dirty="0" smtClean="0">
                <a:solidFill>
                  <a:srgbClr val="001848"/>
                </a:solidFill>
              </a:rPr>
              <a:t>Samson’s Destructive Decisions</a:t>
            </a:r>
            <a:endParaRPr lang="en-US" sz="2300" b="1" i="1" dirty="0">
              <a:solidFill>
                <a:srgbClr val="001848"/>
              </a:solidFill>
            </a:endParaRPr>
          </a:p>
        </p:txBody>
      </p:sp>
      <p:pic>
        <p:nvPicPr>
          <p:cNvPr id="3083" name="Picture 11" descr="C:\Users\Jessica\AppData\Local\Microsoft\Windows\INetCache\IE\EJPPTWIK\3248967078_003df872c3_z[1].jpg"/>
          <p:cNvPicPr>
            <a:picLocks noChangeAspect="1" noChangeArrowheads="1"/>
          </p:cNvPicPr>
          <p:nvPr/>
        </p:nvPicPr>
        <p:blipFill>
          <a:blip r:embed="rId2" cstate="print"/>
          <a:srcRect/>
          <a:stretch>
            <a:fillRect/>
          </a:stretch>
        </p:blipFill>
        <p:spPr bwMode="auto">
          <a:xfrm>
            <a:off x="6248400" y="971550"/>
            <a:ext cx="2262247" cy="26670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p:cTn id="7" dur="500" fill="hold"/>
                                        <p:tgtEl>
                                          <p:spTgt spid="7">
                                            <p:bg/>
                                          </p:spTgt>
                                        </p:tgtEl>
                                        <p:attrNameLst>
                                          <p:attrName>ppt_w</p:attrName>
                                        </p:attrNameLst>
                                      </p:cBhvr>
                                      <p:tavLst>
                                        <p:tav tm="0">
                                          <p:val>
                                            <p:fltVal val="0"/>
                                          </p:val>
                                        </p:tav>
                                        <p:tav tm="100000">
                                          <p:val>
                                            <p:strVal val="#ppt_w"/>
                                          </p:val>
                                        </p:tav>
                                      </p:tavLst>
                                    </p:anim>
                                    <p:anim calcmode="lin" valueType="num">
                                      <p:cBhvr>
                                        <p:cTn id="8" dur="500" fill="hold"/>
                                        <p:tgtEl>
                                          <p:spTgt spid="7">
                                            <p:bg/>
                                          </p:spTgt>
                                        </p:tgtEl>
                                        <p:attrNameLst>
                                          <p:attrName>ppt_h</p:attrName>
                                        </p:attrNameLst>
                                      </p:cBhvr>
                                      <p:tavLst>
                                        <p:tav tm="0">
                                          <p:val>
                                            <p:fltVal val="0"/>
                                          </p:val>
                                        </p:tav>
                                        <p:tav tm="100000">
                                          <p:val>
                                            <p:strVal val="#ppt_h"/>
                                          </p:val>
                                        </p:tav>
                                      </p:tavLst>
                                    </p:anim>
                                    <p:animEffect transition="in" filter="fade">
                                      <p:cBhvr>
                                        <p:cTn id="9" dur="500"/>
                                        <p:tgtEl>
                                          <p:spTgt spid="7">
                                            <p:bg/>
                                          </p:spTgt>
                                        </p:tgtEl>
                                      </p:cBhvr>
                                    </p:animEffect>
                                  </p:childTnLst>
                                </p:cTn>
                              </p:par>
                            </p:childTnLst>
                          </p:cTn>
                        </p:par>
                        <p:par>
                          <p:cTn id="10" fill="hold">
                            <p:stCondLst>
                              <p:cond delay="500"/>
                            </p:stCondLst>
                            <p:childTnLst>
                              <p:par>
                                <p:cTn id="11" presetID="55" presetClass="entr" presetSubtype="0" fill="hold" grpId="0"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14" dur="5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childTnLst>
                                </p:cTn>
                              </p:par>
                              <p:par>
                                <p:cTn id="22" presetID="53" presetClass="entr" presetSubtype="0" fill="hold" grpId="0"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 calcmode="lin" valueType="num">
                                      <p:cBhvr>
                                        <p:cTn id="24"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25" dur="500" fill="hold"/>
                                        <p:tgtEl>
                                          <p:spTgt spid="7">
                                            <p:txEl>
                                              <p:pRg st="5" end="5"/>
                                            </p:txEl>
                                          </p:spTgt>
                                        </p:tgtEl>
                                        <p:attrNameLst>
                                          <p:attrName>ppt_h</p:attrName>
                                        </p:attrNameLst>
                                      </p:cBhvr>
                                      <p:tavLst>
                                        <p:tav tm="0">
                                          <p:val>
                                            <p:fltVal val="0"/>
                                          </p:val>
                                        </p:tav>
                                        <p:tav tm="100000">
                                          <p:val>
                                            <p:strVal val="#ppt_h"/>
                                          </p:val>
                                        </p:tav>
                                      </p:tavLst>
                                    </p:anim>
                                    <p:animEffect transition="in" filter="fade">
                                      <p:cBhvr>
                                        <p:cTn id="26"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3943350"/>
            <a:ext cx="9144000" cy="1200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33400" y="971550"/>
            <a:ext cx="5638800" cy="3897762"/>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a:buFont typeface="Arial" pitchFamily="34" charset="0"/>
              <a:buChar char="•"/>
            </a:pPr>
            <a:r>
              <a:rPr lang="en-US" sz="2100" b="1" dirty="0" smtClean="0"/>
              <a:t>  He was looking for the wrong thing</a:t>
            </a:r>
          </a:p>
          <a:p>
            <a:endParaRPr lang="en-US" sz="800" b="1" dirty="0" smtClean="0"/>
          </a:p>
          <a:p>
            <a:pPr lvl="1"/>
            <a:r>
              <a:rPr lang="en-US" sz="2100" b="1" dirty="0" smtClean="0"/>
              <a:t>Judges 14:2-3 </a:t>
            </a:r>
          </a:p>
          <a:p>
            <a:endParaRPr lang="en-US" sz="800" dirty="0" smtClean="0"/>
          </a:p>
          <a:p>
            <a:pPr lvl="1"/>
            <a:r>
              <a:rPr lang="en-US" sz="2100" baseline="30000" dirty="0" smtClean="0"/>
              <a:t>2 </a:t>
            </a:r>
            <a:r>
              <a:rPr lang="en-US" sz="2100" dirty="0" smtClean="0"/>
              <a:t>When he returned, he said to his father and mother, “I have seen a Philistine woman in </a:t>
            </a:r>
            <a:r>
              <a:rPr lang="en-US" sz="2100" dirty="0" err="1" smtClean="0"/>
              <a:t>Timnah</a:t>
            </a:r>
            <a:r>
              <a:rPr lang="en-US" sz="2100" dirty="0" smtClean="0"/>
              <a:t>; now get her for me as my wife.” </a:t>
            </a:r>
            <a:r>
              <a:rPr lang="en-US" sz="2100" baseline="30000" dirty="0" smtClean="0"/>
              <a:t>3 </a:t>
            </a:r>
            <a:r>
              <a:rPr lang="en-US" sz="2100" dirty="0" smtClean="0"/>
              <a:t>His father and mother replied, “Isn’t there an acceptable woman among your relatives or among all our people? Must you go to the uncircumcised Philistines to get a wife?” But Samson said to his father, “Get her for me. She’s the right one for me.”</a:t>
            </a:r>
            <a:r>
              <a:rPr lang="en-US" sz="800" dirty="0" smtClean="0"/>
              <a:t> </a:t>
            </a:r>
            <a:endParaRPr lang="en-US" sz="800" dirty="0" smtClean="0">
              <a:solidFill>
                <a:schemeClr val="accent4">
                  <a:lumMod val="50000"/>
                </a:schemeClr>
              </a:solidFill>
            </a:endParaRPr>
          </a:p>
        </p:txBody>
      </p:sp>
      <p:sp>
        <p:nvSpPr>
          <p:cNvPr id="5" name="TextBox 4"/>
          <p:cNvSpPr txBox="1"/>
          <p:nvPr/>
        </p:nvSpPr>
        <p:spPr>
          <a:xfrm>
            <a:off x="304800" y="-19050"/>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457200" y="514350"/>
            <a:ext cx="4114800" cy="461665"/>
          </a:xfrm>
          <a:prstGeom prst="rect">
            <a:avLst/>
          </a:prstGeom>
          <a:noFill/>
        </p:spPr>
        <p:txBody>
          <a:bodyPr wrap="square" rtlCol="0">
            <a:spAutoFit/>
          </a:bodyPr>
          <a:lstStyle/>
          <a:p>
            <a:r>
              <a:rPr lang="en-US" sz="2300" b="1" i="1" dirty="0" smtClean="0">
                <a:solidFill>
                  <a:srgbClr val="001848"/>
                </a:solidFill>
              </a:rPr>
              <a:t>Samson’s Destructive Decisions</a:t>
            </a:r>
            <a:endParaRPr lang="en-US" sz="2300" b="1" i="1" dirty="0">
              <a:solidFill>
                <a:srgbClr val="001848"/>
              </a:solidFill>
            </a:endParaRPr>
          </a:p>
        </p:txBody>
      </p:sp>
      <p:pic>
        <p:nvPicPr>
          <p:cNvPr id="3083" name="Picture 11" descr="C:\Users\Jessica\AppData\Local\Microsoft\Windows\INetCache\IE\EJPPTWIK\3248967078_003df872c3_z[1].jpg"/>
          <p:cNvPicPr>
            <a:picLocks noChangeAspect="1" noChangeArrowheads="1"/>
          </p:cNvPicPr>
          <p:nvPr/>
        </p:nvPicPr>
        <p:blipFill>
          <a:blip r:embed="rId2" cstate="print"/>
          <a:srcRect/>
          <a:stretch>
            <a:fillRect/>
          </a:stretch>
        </p:blipFill>
        <p:spPr bwMode="auto">
          <a:xfrm>
            <a:off x="6629400" y="1047750"/>
            <a:ext cx="1998672" cy="26670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p:cTn id="7" dur="500" fill="hold"/>
                                        <p:tgtEl>
                                          <p:spTgt spid="7">
                                            <p:bg/>
                                          </p:spTgt>
                                        </p:tgtEl>
                                        <p:attrNameLst>
                                          <p:attrName>ppt_w</p:attrName>
                                        </p:attrNameLst>
                                      </p:cBhvr>
                                      <p:tavLst>
                                        <p:tav tm="0">
                                          <p:val>
                                            <p:fltVal val="0"/>
                                          </p:val>
                                        </p:tav>
                                        <p:tav tm="100000">
                                          <p:val>
                                            <p:strVal val="#ppt_w"/>
                                          </p:val>
                                        </p:tav>
                                      </p:tavLst>
                                    </p:anim>
                                    <p:anim calcmode="lin" valueType="num">
                                      <p:cBhvr>
                                        <p:cTn id="8" dur="500" fill="hold"/>
                                        <p:tgtEl>
                                          <p:spTgt spid="7">
                                            <p:bg/>
                                          </p:spTgt>
                                        </p:tgtEl>
                                        <p:attrNameLst>
                                          <p:attrName>ppt_h</p:attrName>
                                        </p:attrNameLst>
                                      </p:cBhvr>
                                      <p:tavLst>
                                        <p:tav tm="0">
                                          <p:val>
                                            <p:fltVal val="0"/>
                                          </p:val>
                                        </p:tav>
                                        <p:tav tm="100000">
                                          <p:val>
                                            <p:strVal val="#ppt_h"/>
                                          </p:val>
                                        </p:tav>
                                      </p:tavLst>
                                    </p:anim>
                                    <p:animEffect transition="in" filter="fade">
                                      <p:cBhvr>
                                        <p:cTn id="9" dur="500"/>
                                        <p:tgtEl>
                                          <p:spTgt spid="7">
                                            <p:bg/>
                                          </p:spTgt>
                                        </p:tgtEl>
                                      </p:cBhvr>
                                    </p:animEffect>
                                  </p:childTnLst>
                                </p:cTn>
                              </p:par>
                            </p:childTnLst>
                          </p:cTn>
                        </p:par>
                        <p:par>
                          <p:cTn id="10" fill="hold">
                            <p:stCondLst>
                              <p:cond delay="500"/>
                            </p:stCondLst>
                            <p:childTnLst>
                              <p:par>
                                <p:cTn id="11" presetID="55" presetClass="entr" presetSubtype="0" fill="hold" grpId="0"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14" dur="5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9600" y="1060745"/>
            <a:ext cx="4191000" cy="1404772"/>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100" b="1" dirty="0" smtClean="0"/>
              <a:t> </a:t>
            </a:r>
            <a:endParaRPr lang="en-US" sz="1200" b="1" dirty="0" smtClean="0"/>
          </a:p>
          <a:p>
            <a:pPr>
              <a:buFont typeface="Arial" pitchFamily="34" charset="0"/>
              <a:buChar char="•"/>
            </a:pPr>
            <a:r>
              <a:rPr lang="en-US" sz="2100" b="1" dirty="0" smtClean="0"/>
              <a:t>   He rejected godly counsel</a:t>
            </a:r>
          </a:p>
          <a:p>
            <a:pPr>
              <a:buFont typeface="Arial" pitchFamily="34" charset="0"/>
              <a:buChar char="•"/>
            </a:pPr>
            <a:endParaRPr lang="en-US" sz="1200" b="1" dirty="0" smtClean="0"/>
          </a:p>
          <a:p>
            <a:pPr>
              <a:buFont typeface="Arial" pitchFamily="34" charset="0"/>
              <a:buChar char="•"/>
            </a:pPr>
            <a:r>
              <a:rPr lang="en-US" sz="2100" b="1" dirty="0" smtClean="0"/>
              <a:t>  He compromised his commitment</a:t>
            </a:r>
          </a:p>
          <a:p>
            <a:pPr>
              <a:buFont typeface="Arial" pitchFamily="34" charset="0"/>
              <a:buChar char="•"/>
            </a:pPr>
            <a:endParaRPr lang="en-US" sz="1200" b="1" dirty="0" smtClean="0"/>
          </a:p>
        </p:txBody>
      </p:sp>
      <p:sp>
        <p:nvSpPr>
          <p:cNvPr id="5" name="TextBox 4"/>
          <p:cNvSpPr txBox="1"/>
          <p:nvPr/>
        </p:nvSpPr>
        <p:spPr>
          <a:xfrm>
            <a:off x="304800" y="-19050"/>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457200" y="514350"/>
            <a:ext cx="4114800" cy="461665"/>
          </a:xfrm>
          <a:prstGeom prst="rect">
            <a:avLst/>
          </a:prstGeom>
          <a:noFill/>
        </p:spPr>
        <p:txBody>
          <a:bodyPr wrap="square" rtlCol="0">
            <a:spAutoFit/>
          </a:bodyPr>
          <a:lstStyle/>
          <a:p>
            <a:r>
              <a:rPr lang="en-US" sz="2300" b="1" i="1" dirty="0" smtClean="0">
                <a:solidFill>
                  <a:srgbClr val="001848"/>
                </a:solidFill>
              </a:rPr>
              <a:t>Samson’s Destructive Decisions</a:t>
            </a:r>
            <a:endParaRPr lang="en-US" sz="2300" b="1" i="1" dirty="0">
              <a:solidFill>
                <a:srgbClr val="001848"/>
              </a:solidFill>
            </a:endParaRPr>
          </a:p>
        </p:txBody>
      </p:sp>
      <p:sp>
        <p:nvSpPr>
          <p:cNvPr id="2050" name="AutoShape 2" descr="Click for Options"/>
          <p:cNvSpPr>
            <a:spLocks noChangeAspect="1" noChangeArrowheads="1"/>
          </p:cNvSpPr>
          <p:nvPr/>
        </p:nvSpPr>
        <p:spPr bwMode="auto">
          <a:xfrm>
            <a:off x="63500" y="-136525"/>
            <a:ext cx="2085975" cy="11620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1" name="Picture 3" descr="C:\Users\Jessica\AppData\Local\Microsoft\Windows\INetCache\IE\2LWGS6RL\samson1.jpg"/>
          <p:cNvPicPr>
            <a:picLocks noChangeAspect="1" noChangeArrowheads="1"/>
          </p:cNvPicPr>
          <p:nvPr/>
        </p:nvPicPr>
        <p:blipFill>
          <a:blip r:embed="rId2" cstate="print"/>
          <a:srcRect/>
          <a:stretch>
            <a:fillRect/>
          </a:stretch>
        </p:blipFill>
        <p:spPr bwMode="auto">
          <a:xfrm>
            <a:off x="5117327" y="1047750"/>
            <a:ext cx="3645673" cy="224313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p:cTn id="7" dur="1000" fill="hold"/>
                                        <p:tgtEl>
                                          <p:spTgt spid="7">
                                            <p:bg/>
                                          </p:spTgt>
                                        </p:tgtEl>
                                        <p:attrNameLst>
                                          <p:attrName>ppt_w</p:attrName>
                                        </p:attrNameLst>
                                      </p:cBhvr>
                                      <p:tavLst>
                                        <p:tav tm="0">
                                          <p:val>
                                            <p:strVal val="#ppt_w*0.70"/>
                                          </p:val>
                                        </p:tav>
                                        <p:tav tm="100000">
                                          <p:val>
                                            <p:strVal val="#ppt_w"/>
                                          </p:val>
                                        </p:tav>
                                      </p:tavLst>
                                    </p:anim>
                                    <p:anim calcmode="lin" valueType="num">
                                      <p:cBhvr>
                                        <p:cTn id="8" dur="1000" fill="hold"/>
                                        <p:tgtEl>
                                          <p:spTgt spid="7">
                                            <p:bg/>
                                          </p:spTgt>
                                        </p:tgtEl>
                                        <p:attrNameLst>
                                          <p:attrName>ppt_h</p:attrName>
                                        </p:attrNameLst>
                                      </p:cBhvr>
                                      <p:tavLst>
                                        <p:tav tm="0">
                                          <p:val>
                                            <p:strVal val="#ppt_h"/>
                                          </p:val>
                                        </p:tav>
                                        <p:tav tm="100000">
                                          <p:val>
                                            <p:strVal val="#ppt_h"/>
                                          </p:val>
                                        </p:tav>
                                      </p:tavLst>
                                    </p:anim>
                                    <p:animEffect transition="in" filter="fade">
                                      <p:cBhvr>
                                        <p:cTn id="9" dur="1000"/>
                                        <p:tgtEl>
                                          <p:spTgt spid="7">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p:cTn id="12"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7">
                                            <p:txEl>
                                              <p:pRg st="0" end="0"/>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 calcmode="lin" valueType="num">
                                      <p:cBhvr>
                                        <p:cTn id="17" dur="1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 calcmode="lin" valueType="num">
                                      <p:cBhvr>
                                        <p:cTn id="24" dur="1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943350"/>
            <a:ext cx="9144000" cy="1200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971550"/>
            <a:ext cx="7924800" cy="3897762"/>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0" lvl="1"/>
            <a:r>
              <a:rPr lang="en-US" sz="2100" b="1" dirty="0" smtClean="0"/>
              <a:t>Judges 14:11-15</a:t>
            </a:r>
          </a:p>
          <a:p>
            <a:pPr marL="0" lvl="1"/>
            <a:endParaRPr lang="en-US" sz="800" b="1" dirty="0" smtClean="0"/>
          </a:p>
          <a:p>
            <a:pPr marL="0" lvl="1"/>
            <a:r>
              <a:rPr lang="en-US" sz="2000" baseline="30000" dirty="0" smtClean="0"/>
              <a:t>11 </a:t>
            </a:r>
            <a:r>
              <a:rPr lang="en-US" sz="2000" dirty="0" smtClean="0"/>
              <a:t>When the people saw him (Samson), they chose thirty men to be his companions. </a:t>
            </a:r>
            <a:r>
              <a:rPr lang="en-US" sz="2000" baseline="30000" dirty="0" smtClean="0"/>
              <a:t>12 </a:t>
            </a:r>
            <a:r>
              <a:rPr lang="en-US" sz="2000" dirty="0" smtClean="0"/>
              <a:t>“Let me tell you a riddle,” Samson said to them. “If you can give me the answer within the seven days of the feast, I will give you thirty linen garments and thirty sets of clothes. </a:t>
            </a:r>
            <a:r>
              <a:rPr lang="en-US" sz="2000" baseline="30000" dirty="0" smtClean="0"/>
              <a:t>13 </a:t>
            </a:r>
            <a:r>
              <a:rPr lang="en-US" sz="2000" dirty="0" smtClean="0"/>
              <a:t>If you can’t tell me the answer, you must give me thirty linen garments and thirty sets of clothes.” “Tell us your riddle,” they said. “Let’s hear it.” </a:t>
            </a:r>
            <a:r>
              <a:rPr lang="en-US" sz="2000" baseline="30000" dirty="0" smtClean="0"/>
              <a:t>14 </a:t>
            </a:r>
            <a:r>
              <a:rPr lang="en-US" sz="2000" dirty="0" smtClean="0"/>
              <a:t>He replied, “Out of the eater, something to eat; out of the strong, something sweet.” For three days they could not give the answer. </a:t>
            </a:r>
            <a:r>
              <a:rPr lang="en-US" sz="2000" baseline="30000" dirty="0" smtClean="0"/>
              <a:t>15 </a:t>
            </a:r>
            <a:r>
              <a:rPr lang="en-US" sz="2000" dirty="0" smtClean="0"/>
              <a:t>On the fourth day, they said to Samson’s wife, “Coax your husband into explaining the riddle for us, or we will burn you and your father’s household to death. Did you invite us here to steal our property?”</a:t>
            </a:r>
          </a:p>
        </p:txBody>
      </p:sp>
      <p:sp>
        <p:nvSpPr>
          <p:cNvPr id="5" name="TextBox 4"/>
          <p:cNvSpPr txBox="1"/>
          <p:nvPr/>
        </p:nvSpPr>
        <p:spPr>
          <a:xfrm>
            <a:off x="304800" y="-19050"/>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457200" y="438150"/>
            <a:ext cx="4114800" cy="461665"/>
          </a:xfrm>
          <a:prstGeom prst="rect">
            <a:avLst/>
          </a:prstGeom>
          <a:noFill/>
        </p:spPr>
        <p:txBody>
          <a:bodyPr wrap="square" rtlCol="0">
            <a:spAutoFit/>
          </a:bodyPr>
          <a:lstStyle/>
          <a:p>
            <a:r>
              <a:rPr lang="en-US" sz="2300" b="1" i="1" dirty="0" smtClean="0">
                <a:solidFill>
                  <a:srgbClr val="001848"/>
                </a:solidFill>
              </a:rPr>
              <a:t>Samson’s Destructive Decisions</a:t>
            </a:r>
            <a:endParaRPr lang="en-US" sz="2300" b="1" i="1" dirty="0">
              <a:solidFill>
                <a:srgbClr val="001848"/>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9050"/>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2050" name="AutoShape 2" descr="Click for Options"/>
          <p:cNvSpPr>
            <a:spLocks noChangeAspect="1" noChangeArrowheads="1"/>
          </p:cNvSpPr>
          <p:nvPr/>
        </p:nvSpPr>
        <p:spPr bwMode="auto">
          <a:xfrm>
            <a:off x="63500" y="-136525"/>
            <a:ext cx="2085975" cy="11620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1" name="Picture 3" descr="C:\Users\Jessica\AppData\Local\Microsoft\Windows\INetCache\IE\2LWGS6RL\samson1.jpg"/>
          <p:cNvPicPr>
            <a:picLocks noChangeAspect="1" noChangeArrowheads="1"/>
          </p:cNvPicPr>
          <p:nvPr/>
        </p:nvPicPr>
        <p:blipFill>
          <a:blip r:embed="rId2" cstate="print"/>
          <a:srcRect/>
          <a:stretch>
            <a:fillRect/>
          </a:stretch>
        </p:blipFill>
        <p:spPr bwMode="auto">
          <a:xfrm>
            <a:off x="5117327" y="666750"/>
            <a:ext cx="3645673" cy="2243138"/>
          </a:xfrm>
          <a:prstGeom prst="rect">
            <a:avLst/>
          </a:prstGeom>
          <a:noFill/>
        </p:spPr>
      </p:pic>
      <p:sp>
        <p:nvSpPr>
          <p:cNvPr id="8" name="TextBox 7"/>
          <p:cNvSpPr txBox="1"/>
          <p:nvPr/>
        </p:nvSpPr>
        <p:spPr>
          <a:xfrm>
            <a:off x="381000" y="666750"/>
            <a:ext cx="4419600" cy="1235495"/>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000" b="1" dirty="0" smtClean="0"/>
              <a:t>Judges 15:3</a:t>
            </a:r>
          </a:p>
          <a:p>
            <a:endParaRPr lang="en-US" sz="800" b="1" dirty="0" smtClean="0"/>
          </a:p>
          <a:p>
            <a:r>
              <a:rPr lang="en-US" sz="2000" dirty="0" smtClean="0"/>
              <a:t>“This time I have a right to get even with the Philistines. I will really harm them.”</a:t>
            </a:r>
            <a:r>
              <a:rPr lang="en-US" sz="2000" b="1" dirty="0" smtClean="0"/>
              <a:t> </a:t>
            </a:r>
          </a:p>
          <a:p>
            <a:endParaRPr lang="en-US" sz="800" dirty="0" smtClean="0"/>
          </a:p>
        </p:txBody>
      </p:sp>
      <p:sp>
        <p:nvSpPr>
          <p:cNvPr id="9" name="Rectangle 8"/>
          <p:cNvSpPr/>
          <p:nvPr/>
        </p:nvSpPr>
        <p:spPr>
          <a:xfrm>
            <a:off x="0" y="3943350"/>
            <a:ext cx="9144000" cy="1200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81000" y="2114550"/>
            <a:ext cx="4419600" cy="1420161"/>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000" b="1" dirty="0" smtClean="0"/>
              <a:t>Judges 15:8</a:t>
            </a:r>
          </a:p>
          <a:p>
            <a:endParaRPr lang="en-US" sz="800" b="1" dirty="0" smtClean="0"/>
          </a:p>
          <a:p>
            <a:r>
              <a:rPr lang="en-US" sz="2000" dirty="0" smtClean="0"/>
              <a:t>“You have given your servant this great victory. Must I now die of thirst and fall into the hands of the uncircumcised?”</a:t>
            </a:r>
          </a:p>
        </p:txBody>
      </p:sp>
      <p:sp>
        <p:nvSpPr>
          <p:cNvPr id="11" name="TextBox 10"/>
          <p:cNvSpPr txBox="1"/>
          <p:nvPr/>
        </p:nvSpPr>
        <p:spPr>
          <a:xfrm>
            <a:off x="381000" y="3742389"/>
            <a:ext cx="4419600" cy="1112384"/>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000" b="1" dirty="0" smtClean="0"/>
              <a:t>Judges 15:20</a:t>
            </a:r>
          </a:p>
          <a:p>
            <a:endParaRPr lang="en-US" sz="800" b="1" dirty="0" smtClean="0"/>
          </a:p>
          <a:p>
            <a:r>
              <a:rPr lang="en-US" sz="2000" dirty="0" smtClean="0"/>
              <a:t>Samson led Israel for twenty years in the days of the Philistines.</a:t>
            </a:r>
            <a:endParaRPr lang="en-US" sz="2000" b="1" dirty="0" smtClean="0"/>
          </a:p>
        </p:txBody>
      </p:sp>
      <p:sp>
        <p:nvSpPr>
          <p:cNvPr id="12" name="TextBox 11"/>
          <p:cNvSpPr txBox="1"/>
          <p:nvPr/>
        </p:nvSpPr>
        <p:spPr>
          <a:xfrm>
            <a:off x="5181600" y="3129813"/>
            <a:ext cx="3429000" cy="1727937"/>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000" b="1" dirty="0" smtClean="0"/>
              <a:t>Judges 16:1</a:t>
            </a:r>
          </a:p>
          <a:p>
            <a:endParaRPr lang="en-US" sz="800" b="1" dirty="0" smtClean="0"/>
          </a:p>
          <a:p>
            <a:r>
              <a:rPr lang="en-US" sz="2000" dirty="0" smtClean="0"/>
              <a:t>One day Samson went to Gaza, where he saw a prostitute. He went in to spend the night with her.</a:t>
            </a:r>
            <a:endParaRPr lang="en-US" sz="20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strVal val="#ppt_w*0.7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strVal val="#ppt_w*0.70"/>
                                          </p:val>
                                        </p:tav>
                                        <p:tav tm="100000">
                                          <p:val>
                                            <p:strVal val="#ppt_w"/>
                                          </p:val>
                                        </p:tav>
                                      </p:tavLst>
                                    </p:anim>
                                    <p:anim calcmode="lin" valueType="num">
                                      <p:cBhvr>
                                        <p:cTn id="15" dur="500" fill="hold"/>
                                        <p:tgtEl>
                                          <p:spTgt spid="11"/>
                                        </p:tgtEl>
                                        <p:attrNameLst>
                                          <p:attrName>ppt_h</p:attrName>
                                        </p:attrNameLst>
                                      </p:cBhvr>
                                      <p:tavLst>
                                        <p:tav tm="0">
                                          <p:val>
                                            <p:strVal val="#ppt_h"/>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strVal val="#ppt_w*0.70"/>
                                          </p:val>
                                        </p:tav>
                                        <p:tav tm="100000">
                                          <p:val>
                                            <p:strVal val="#ppt_w"/>
                                          </p:val>
                                        </p:tav>
                                      </p:tavLst>
                                    </p:anim>
                                    <p:anim calcmode="lin" valueType="num">
                                      <p:cBhvr>
                                        <p:cTn id="22" dur="500" fill="hold"/>
                                        <p:tgtEl>
                                          <p:spTgt spid="12"/>
                                        </p:tgtEl>
                                        <p:attrNameLst>
                                          <p:attrName>ppt_h</p:attrName>
                                        </p:attrNameLst>
                                      </p:cBhvr>
                                      <p:tavLst>
                                        <p:tav tm="0">
                                          <p:val>
                                            <p:strVal val="#ppt_h"/>
                                          </p:val>
                                        </p:tav>
                                        <p:tav tm="100000">
                                          <p:val>
                                            <p:strVal val="#ppt_h"/>
                                          </p:val>
                                        </p:tav>
                                      </p:tavLst>
                                    </p:anim>
                                    <p:animEffect transition="in" filter="fad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9600" y="1164746"/>
            <a:ext cx="5791200" cy="1727937"/>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a:buFont typeface="Arial" pitchFamily="34" charset="0"/>
              <a:buChar char="•"/>
            </a:pPr>
            <a:r>
              <a:rPr lang="en-US" sz="2100" b="1" dirty="0" smtClean="0"/>
              <a:t>  He got involved in another wrong relationship</a:t>
            </a:r>
          </a:p>
          <a:p>
            <a:endParaRPr lang="en-US" sz="1000" b="1" dirty="0" smtClean="0"/>
          </a:p>
          <a:p>
            <a:pPr lvl="1"/>
            <a:r>
              <a:rPr lang="en-US" sz="2100" b="1" dirty="0" smtClean="0"/>
              <a:t>Judges 16:4 </a:t>
            </a:r>
          </a:p>
          <a:p>
            <a:endParaRPr lang="en-US" sz="800" dirty="0" smtClean="0"/>
          </a:p>
          <a:p>
            <a:pPr lvl="1"/>
            <a:r>
              <a:rPr lang="en-US" sz="2000" dirty="0" smtClean="0"/>
              <a:t>Some time later, he fell in love with a woman in the Valley of </a:t>
            </a:r>
            <a:r>
              <a:rPr lang="en-US" sz="2000" dirty="0" err="1" smtClean="0"/>
              <a:t>Sorek</a:t>
            </a:r>
            <a:r>
              <a:rPr lang="en-US" sz="2000" dirty="0" smtClean="0"/>
              <a:t> whose name was Delilah.</a:t>
            </a:r>
            <a:r>
              <a:rPr lang="en-US" sz="800" dirty="0" smtClean="0"/>
              <a:t/>
            </a:r>
            <a:br>
              <a:rPr lang="en-US" sz="800" dirty="0" smtClean="0"/>
            </a:br>
            <a:r>
              <a:rPr lang="en-US" sz="800" dirty="0" smtClean="0"/>
              <a:t>  </a:t>
            </a:r>
            <a:endParaRPr lang="en-US" sz="800" dirty="0" smtClean="0">
              <a:solidFill>
                <a:schemeClr val="accent4">
                  <a:lumMod val="50000"/>
                </a:schemeClr>
              </a:solidFill>
            </a:endParaRPr>
          </a:p>
        </p:txBody>
      </p:sp>
      <p:sp>
        <p:nvSpPr>
          <p:cNvPr id="5" name="TextBox 4"/>
          <p:cNvSpPr txBox="1"/>
          <p:nvPr/>
        </p:nvSpPr>
        <p:spPr>
          <a:xfrm>
            <a:off x="304800" y="37296"/>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457200" y="616863"/>
            <a:ext cx="4114800" cy="446276"/>
          </a:xfrm>
          <a:prstGeom prst="rect">
            <a:avLst/>
          </a:prstGeom>
          <a:noFill/>
        </p:spPr>
        <p:txBody>
          <a:bodyPr wrap="square" rtlCol="0">
            <a:spAutoFit/>
          </a:bodyPr>
          <a:lstStyle/>
          <a:p>
            <a:r>
              <a:rPr lang="en-US" sz="2300" b="1" i="1" dirty="0" smtClean="0">
                <a:solidFill>
                  <a:srgbClr val="001848"/>
                </a:solidFill>
              </a:rPr>
              <a:t>Samson’s Deadly Faults</a:t>
            </a:r>
            <a:endParaRPr lang="en-US" sz="2300" b="1" i="1" dirty="0">
              <a:solidFill>
                <a:srgbClr val="001848"/>
              </a:solidFill>
            </a:endParaRPr>
          </a:p>
        </p:txBody>
      </p:sp>
      <p:pic>
        <p:nvPicPr>
          <p:cNvPr id="1034" name="Picture 10" descr="C:\Users\Jessica\AppData\Local\Microsoft\Windows\INetCache\IE\Y3QPEWHA\Shilpa-Shetty-Actress-Bollywood-Face-Female-Indian-Shilpa-Shetty-Woman[1].jpg"/>
          <p:cNvPicPr>
            <a:picLocks noChangeAspect="1" noChangeArrowheads="1"/>
          </p:cNvPicPr>
          <p:nvPr/>
        </p:nvPicPr>
        <p:blipFill>
          <a:blip r:embed="rId2" cstate="print"/>
          <a:srcRect/>
          <a:stretch>
            <a:fillRect/>
          </a:stretch>
        </p:blipFill>
        <p:spPr bwMode="auto">
          <a:xfrm>
            <a:off x="6731000" y="1123950"/>
            <a:ext cx="2108200" cy="1752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p:cTn id="7" dur="500" fill="hold"/>
                                        <p:tgtEl>
                                          <p:spTgt spid="7">
                                            <p:bg/>
                                          </p:spTgt>
                                        </p:tgtEl>
                                        <p:attrNameLst>
                                          <p:attrName>ppt_w</p:attrName>
                                        </p:attrNameLst>
                                      </p:cBhvr>
                                      <p:tavLst>
                                        <p:tav tm="0">
                                          <p:val>
                                            <p:fltVal val="0"/>
                                          </p:val>
                                        </p:tav>
                                        <p:tav tm="100000">
                                          <p:val>
                                            <p:strVal val="#ppt_w"/>
                                          </p:val>
                                        </p:tav>
                                      </p:tavLst>
                                    </p:anim>
                                    <p:anim calcmode="lin" valueType="num">
                                      <p:cBhvr>
                                        <p:cTn id="8" dur="500" fill="hold"/>
                                        <p:tgtEl>
                                          <p:spTgt spid="7">
                                            <p:bg/>
                                          </p:spTgt>
                                        </p:tgtEl>
                                        <p:attrNameLst>
                                          <p:attrName>ppt_h</p:attrName>
                                        </p:attrNameLst>
                                      </p:cBhvr>
                                      <p:tavLst>
                                        <p:tav tm="0">
                                          <p:val>
                                            <p:fltVal val="0"/>
                                          </p:val>
                                        </p:tav>
                                        <p:tav tm="100000">
                                          <p:val>
                                            <p:strVal val="#ppt_h"/>
                                          </p:val>
                                        </p:tav>
                                      </p:tavLst>
                                    </p:anim>
                                    <p:animEffect transition="in" filter="fade">
                                      <p:cBhvr>
                                        <p:cTn id="9" dur="500"/>
                                        <p:tgtEl>
                                          <p:spTgt spid="7">
                                            <p:bg/>
                                          </p:spTgt>
                                        </p:tgtEl>
                                      </p:cBhvr>
                                    </p:animEffect>
                                  </p:childTnLst>
                                </p:cTn>
                              </p:par>
                            </p:childTnLst>
                          </p:cTn>
                        </p:par>
                        <p:par>
                          <p:cTn id="10" fill="hold">
                            <p:stCondLst>
                              <p:cond delay="500"/>
                            </p:stCondLst>
                            <p:childTnLst>
                              <p:par>
                                <p:cTn id="11" presetID="55" presetClass="entr" presetSubtype="0" fill="hold" grpId="0"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14" dur="5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9600" y="971550"/>
            <a:ext cx="7924800" cy="3282209"/>
          </a:xfrm>
          <a:prstGeom prst="rect">
            <a:avLst/>
          </a:prstGeom>
          <a:solidFill>
            <a:schemeClr val="accent1">
              <a:lumMod val="60000"/>
              <a:lumOff val="4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a:buFont typeface="Arial" pitchFamily="34" charset="0"/>
              <a:buChar char="•"/>
            </a:pPr>
            <a:r>
              <a:rPr lang="en-US" sz="2100" b="1" dirty="0" smtClean="0"/>
              <a:t>  He toyed with temptation</a:t>
            </a:r>
          </a:p>
          <a:p>
            <a:endParaRPr lang="en-US" sz="1000" b="1" dirty="0" smtClean="0"/>
          </a:p>
          <a:p>
            <a:pPr lvl="1"/>
            <a:r>
              <a:rPr lang="en-US" sz="2100" b="1" dirty="0" smtClean="0"/>
              <a:t>Judges 16:5 - </a:t>
            </a:r>
            <a:r>
              <a:rPr lang="en-US" sz="2000" dirty="0" smtClean="0"/>
              <a:t>The rulers of the Philistines went to her and said, “See if you can lure him into showing you the secret of his great strength and how we can overpower him so we may tie him up and subdue him. Each one of us will give you eleven hundred shekels</a:t>
            </a:r>
            <a:r>
              <a:rPr lang="en-US" sz="2000" baseline="30000" dirty="0" smtClean="0"/>
              <a:t> </a:t>
            </a:r>
            <a:r>
              <a:rPr lang="en-US" sz="2000" dirty="0" smtClean="0"/>
              <a:t>of silver.”</a:t>
            </a:r>
          </a:p>
          <a:p>
            <a:pPr lvl="1"/>
            <a:endParaRPr lang="en-US" sz="800" dirty="0" smtClean="0"/>
          </a:p>
          <a:p>
            <a:pPr lvl="1"/>
            <a:r>
              <a:rPr lang="en-US" sz="2100" b="1" dirty="0" smtClean="0"/>
              <a:t> Judges 16:15 - </a:t>
            </a:r>
            <a:r>
              <a:rPr lang="en-US" sz="2000" dirty="0" smtClean="0"/>
              <a:t>“How can you say, ‘I love you,’ when you won’t confide in me?’ </a:t>
            </a:r>
          </a:p>
          <a:p>
            <a:pPr lvl="1"/>
            <a:endParaRPr lang="en-US" sz="800" b="1" dirty="0" smtClean="0"/>
          </a:p>
          <a:p>
            <a:pPr lvl="1"/>
            <a:r>
              <a:rPr lang="en-US" sz="2000" b="1" dirty="0" smtClean="0"/>
              <a:t>Judges 16:16 - </a:t>
            </a:r>
            <a:r>
              <a:rPr lang="en-US" sz="2000" dirty="0" smtClean="0"/>
              <a:t>“With such nagging she prodded him day after day until he was tired to death.”  </a:t>
            </a:r>
            <a:r>
              <a:rPr lang="en-US" sz="800" dirty="0" smtClean="0"/>
              <a:t>  </a:t>
            </a:r>
            <a:endParaRPr lang="en-US" sz="800" dirty="0" smtClean="0">
              <a:solidFill>
                <a:schemeClr val="accent4">
                  <a:lumMod val="50000"/>
                </a:schemeClr>
              </a:solidFill>
            </a:endParaRPr>
          </a:p>
        </p:txBody>
      </p:sp>
      <p:sp>
        <p:nvSpPr>
          <p:cNvPr id="5" name="TextBox 4"/>
          <p:cNvSpPr txBox="1"/>
          <p:nvPr/>
        </p:nvSpPr>
        <p:spPr>
          <a:xfrm>
            <a:off x="304800" y="-19050"/>
            <a:ext cx="8458200" cy="477054"/>
          </a:xfrm>
          <a:prstGeom prst="rect">
            <a:avLst/>
          </a:prstGeom>
          <a:noFill/>
        </p:spPr>
        <p:txBody>
          <a:bodyPr wrap="square" rtlCol="0">
            <a:spAutoFit/>
          </a:bodyPr>
          <a:lstStyle/>
          <a:p>
            <a:pPr algn="ctr"/>
            <a:r>
              <a:rPr lang="en-US" sz="2500" b="1" i="1" dirty="0" smtClean="0">
                <a:solidFill>
                  <a:schemeClr val="accent1">
                    <a:lumMod val="50000"/>
                  </a:schemeClr>
                </a:solidFill>
                <a:latin typeface="Times New Roman" pitchFamily="18" charset="0"/>
                <a:cs typeface="Times New Roman" pitchFamily="18" charset="0"/>
              </a:rPr>
              <a:t>Overcoming Your Fatal Flaws </a:t>
            </a:r>
            <a:endParaRPr lang="en-US" sz="2500" b="1" i="1" dirty="0">
              <a:solidFill>
                <a:schemeClr val="accent1">
                  <a:lumMod val="50000"/>
                </a:schemeClr>
              </a:solidFill>
              <a:latin typeface="Times New Roman" pitchFamily="18" charset="0"/>
              <a:cs typeface="Times New Roman" pitchFamily="18" charset="0"/>
            </a:endParaRPr>
          </a:p>
        </p:txBody>
      </p:sp>
      <p:sp>
        <p:nvSpPr>
          <p:cNvPr id="6" name="TextBox 5"/>
          <p:cNvSpPr txBox="1"/>
          <p:nvPr/>
        </p:nvSpPr>
        <p:spPr>
          <a:xfrm>
            <a:off x="533400" y="438150"/>
            <a:ext cx="4114800" cy="446276"/>
          </a:xfrm>
          <a:prstGeom prst="rect">
            <a:avLst/>
          </a:prstGeom>
          <a:noFill/>
        </p:spPr>
        <p:txBody>
          <a:bodyPr wrap="square" rtlCol="0">
            <a:spAutoFit/>
          </a:bodyPr>
          <a:lstStyle/>
          <a:p>
            <a:r>
              <a:rPr lang="en-US" sz="2300" b="1" i="1" dirty="0" smtClean="0">
                <a:solidFill>
                  <a:srgbClr val="001848"/>
                </a:solidFill>
              </a:rPr>
              <a:t>Samson’s Deadly Faults</a:t>
            </a:r>
            <a:endParaRPr lang="en-US" sz="2300" b="1" i="1" dirty="0">
              <a:solidFill>
                <a:srgbClr val="001848"/>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p:cTn id="7" dur="500" fill="hold"/>
                                        <p:tgtEl>
                                          <p:spTgt spid="7">
                                            <p:bg/>
                                          </p:spTgt>
                                        </p:tgtEl>
                                        <p:attrNameLst>
                                          <p:attrName>ppt_w</p:attrName>
                                        </p:attrNameLst>
                                      </p:cBhvr>
                                      <p:tavLst>
                                        <p:tav tm="0">
                                          <p:val>
                                            <p:fltVal val="0"/>
                                          </p:val>
                                        </p:tav>
                                        <p:tav tm="100000">
                                          <p:val>
                                            <p:strVal val="#ppt_w"/>
                                          </p:val>
                                        </p:tav>
                                      </p:tavLst>
                                    </p:anim>
                                    <p:anim calcmode="lin" valueType="num">
                                      <p:cBhvr>
                                        <p:cTn id="8" dur="500" fill="hold"/>
                                        <p:tgtEl>
                                          <p:spTgt spid="7">
                                            <p:bg/>
                                          </p:spTgt>
                                        </p:tgtEl>
                                        <p:attrNameLst>
                                          <p:attrName>ppt_h</p:attrName>
                                        </p:attrNameLst>
                                      </p:cBhvr>
                                      <p:tavLst>
                                        <p:tav tm="0">
                                          <p:val>
                                            <p:fltVal val="0"/>
                                          </p:val>
                                        </p:tav>
                                        <p:tav tm="100000">
                                          <p:val>
                                            <p:strVal val="#ppt_h"/>
                                          </p:val>
                                        </p:tav>
                                      </p:tavLst>
                                    </p:anim>
                                    <p:animEffect transition="in" filter="fade">
                                      <p:cBhvr>
                                        <p:cTn id="9" dur="500"/>
                                        <p:tgtEl>
                                          <p:spTgt spid="7">
                                            <p:bg/>
                                          </p:spTgt>
                                        </p:tgtEl>
                                      </p:cBhvr>
                                    </p:animEffec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p:cTn id="17" dur="5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18" dur="5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19" dur="500"/>
                                        <p:tgtEl>
                                          <p:spTgt spid="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 calcmode="lin" valueType="num">
                                      <p:cBhvr>
                                        <p:cTn id="24" dur="5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25" dur="5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26" dur="500"/>
                                        <p:tgtEl>
                                          <p:spTgt spid="7">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 calcmode="lin" valueType="num">
                                      <p:cBhvr>
                                        <p:cTn id="31" dur="500" fill="hold"/>
                                        <p:tgtEl>
                                          <p:spTgt spid="7">
                                            <p:txEl>
                                              <p:pRg st="6" end="6"/>
                                            </p:txEl>
                                          </p:spTgt>
                                        </p:tgtEl>
                                        <p:attrNameLst>
                                          <p:attrName>ppt_w</p:attrName>
                                        </p:attrNameLst>
                                      </p:cBhvr>
                                      <p:tavLst>
                                        <p:tav tm="0">
                                          <p:val>
                                            <p:strVal val="#ppt_w*0.70"/>
                                          </p:val>
                                        </p:tav>
                                        <p:tav tm="100000">
                                          <p:val>
                                            <p:strVal val="#ppt_w"/>
                                          </p:val>
                                        </p:tav>
                                      </p:tavLst>
                                    </p:anim>
                                    <p:anim calcmode="lin" valueType="num">
                                      <p:cBhvr>
                                        <p:cTn id="32" dur="500" fill="hold"/>
                                        <p:tgtEl>
                                          <p:spTgt spid="7">
                                            <p:txEl>
                                              <p:pRg st="6" end="6"/>
                                            </p:txEl>
                                          </p:spTgt>
                                        </p:tgtEl>
                                        <p:attrNameLst>
                                          <p:attrName>ppt_h</p:attrName>
                                        </p:attrNameLst>
                                      </p:cBhvr>
                                      <p:tavLst>
                                        <p:tav tm="0">
                                          <p:val>
                                            <p:strVal val="#ppt_h"/>
                                          </p:val>
                                        </p:tav>
                                        <p:tav tm="100000">
                                          <p:val>
                                            <p:strVal val="#ppt_h"/>
                                          </p:val>
                                        </p:tav>
                                      </p:tavLst>
                                    </p:anim>
                                    <p:animEffect transition="in" filter="fade">
                                      <p:cBhvr>
                                        <p:cTn id="33"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allAtOnce"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5068</TotalTime>
  <Words>457</Words>
  <Application>Microsoft Office PowerPoint</Application>
  <PresentationFormat>On-screen Show (16:9)</PresentationFormat>
  <Paragraphs>96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cguzman</dc:creator>
  <cp:lastModifiedBy>Jessica Narvaez</cp:lastModifiedBy>
  <cp:revision>449</cp:revision>
  <dcterms:created xsi:type="dcterms:W3CDTF">2012-05-13T19:14:24Z</dcterms:created>
  <dcterms:modified xsi:type="dcterms:W3CDTF">2015-03-07T03:41:34Z</dcterms:modified>
</cp:coreProperties>
</file>